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17"/>
  </p:notesMasterIdLst>
  <p:sldIdLst>
    <p:sldId id="256" r:id="rId3"/>
    <p:sldId id="257" r:id="rId4"/>
    <p:sldId id="258" r:id="rId5"/>
    <p:sldId id="264" r:id="rId6"/>
    <p:sldId id="259" r:id="rId7"/>
    <p:sldId id="260" r:id="rId8"/>
    <p:sldId id="269" r:id="rId9"/>
    <p:sldId id="271" r:id="rId10"/>
    <p:sldId id="266" r:id="rId11"/>
    <p:sldId id="272" r:id="rId12"/>
    <p:sldId id="273" r:id="rId13"/>
    <p:sldId id="274" r:id="rId14"/>
    <p:sldId id="268" r:id="rId15"/>
    <p:sldId id="263"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Nunito" panose="020B0604020202020204" charset="0"/>
      <p:regular r:id="rId22"/>
      <p:bold r:id="rId23"/>
      <p:italic r:id="rId24"/>
      <p:boldItalic r:id="rId25"/>
    </p:embeddedFont>
    <p:embeddedFont>
      <p:font typeface="Nunito ExtraBold" panose="020B0604020202020204" charset="0"/>
      <p:bold r:id="rId26"/>
      <p:boldItalic r:id="rId27"/>
    </p:embeddedFont>
    <p:embeddedFont>
      <p:font typeface="Nunito SemiBold" panose="020B0604020202020204" charset="0"/>
      <p:regular r:id="rId28"/>
      <p:bold r:id="rId29"/>
      <p:italic r:id="rId30"/>
      <p:boldItalic r:id="rId31"/>
    </p:embeddedFont>
    <p:embeddedFont>
      <p:font typeface="Tahoma" panose="020B0604030504040204" pitchFamily="3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5A6280-E22B-435E-9E9F-F6D26BA1F67C}">
  <a:tblStyle styleId="{F25A6280-E22B-435E-9E9F-F6D26BA1F67C}"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rgbClr val="5B9BD5">
              <a:alpha val="20000"/>
            </a:srgbClr>
          </a:solidFill>
        </a:fill>
      </a:tcStyle>
    </a:band1H>
    <a:band2H>
      <a:tcTxStyle/>
      <a:tcStyle>
        <a:tcBdr/>
      </a:tcStyle>
    </a:band2H>
    <a:band1V>
      <a:tcTxStyle/>
      <a:tcStyle>
        <a:tcBdr/>
        <a:fill>
          <a:solidFill>
            <a:srgbClr val="5B9BD5">
              <a:alpha val="20000"/>
            </a:srgb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B42AE2-9243-468A-8406-5C0DD78748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5BF7AC-56D6-42B1-898C-B254DD7F077F}">
      <dgm:prSet/>
      <dgm:spPr>
        <a:solidFill>
          <a:srgbClr val="00B0F0"/>
        </a:solidFill>
      </dgm:spPr>
      <dgm:t>
        <a:bodyPr/>
        <a:lstStyle/>
        <a:p>
          <a:r>
            <a:rPr lang="en-US" b="0" i="0" dirty="0"/>
            <a:t>An online news portal aims to expand its business by acquiring new subscribers. Every visitor to the website takes certain actions based on their interest. The company plans to analyze these interests and wants to determine whether a new feature will be effective or not.</a:t>
          </a:r>
          <a:endParaRPr lang="en-US" dirty="0"/>
        </a:p>
      </dgm:t>
    </dgm:pt>
    <dgm:pt modelId="{5542E7A5-1675-4B29-9060-0C130BCE2A7A}" type="parTrans" cxnId="{683D3D69-54C3-4B37-8F7C-B019FE1509E1}">
      <dgm:prSet/>
      <dgm:spPr/>
      <dgm:t>
        <a:bodyPr/>
        <a:lstStyle/>
        <a:p>
          <a:endParaRPr lang="en-US"/>
        </a:p>
      </dgm:t>
    </dgm:pt>
    <dgm:pt modelId="{64FF8B44-F3FF-4962-B986-BA692CE5F92D}" type="sibTrans" cxnId="{683D3D69-54C3-4B37-8F7C-B019FE1509E1}">
      <dgm:prSet/>
      <dgm:spPr/>
      <dgm:t>
        <a:bodyPr/>
        <a:lstStyle/>
        <a:p>
          <a:endParaRPr lang="en-US"/>
        </a:p>
      </dgm:t>
    </dgm:pt>
    <dgm:pt modelId="{A8E795A9-F699-4009-BAF5-4A8D248E90C0}">
      <dgm:prSet/>
      <dgm:spPr>
        <a:solidFill>
          <a:srgbClr val="00B0F0"/>
        </a:solidFill>
      </dgm:spPr>
      <dgm:t>
        <a:bodyPr/>
        <a:lstStyle/>
        <a:p>
          <a:r>
            <a:rPr lang="en-US" b="0" i="0" dirty="0"/>
            <a:t>Company performed A/B testing with 2 user groups and collected data across various parameters like Language Preference etc.</a:t>
          </a:r>
          <a:endParaRPr lang="en-US" dirty="0"/>
        </a:p>
      </dgm:t>
    </dgm:pt>
    <dgm:pt modelId="{1758F9BF-3B04-4D33-BCD8-07CC12441E72}" type="parTrans" cxnId="{8B08EBB8-3302-4638-89E1-3B0FA3E29B4E}">
      <dgm:prSet/>
      <dgm:spPr/>
      <dgm:t>
        <a:bodyPr/>
        <a:lstStyle/>
        <a:p>
          <a:endParaRPr lang="en-US"/>
        </a:p>
      </dgm:t>
    </dgm:pt>
    <dgm:pt modelId="{51F7DC37-12CF-4A60-B10E-98C8867B489C}" type="sibTrans" cxnId="{8B08EBB8-3302-4638-89E1-3B0FA3E29B4E}">
      <dgm:prSet/>
      <dgm:spPr/>
      <dgm:t>
        <a:bodyPr/>
        <a:lstStyle/>
        <a:p>
          <a:endParaRPr lang="en-US"/>
        </a:p>
      </dgm:t>
    </dgm:pt>
    <dgm:pt modelId="{26201FCE-52D6-44E7-9096-32F390786394}">
      <dgm:prSet/>
      <dgm:spPr>
        <a:solidFill>
          <a:srgbClr val="00B0F0"/>
        </a:solidFill>
      </dgm:spPr>
      <dgm:t>
        <a:bodyPr/>
        <a:lstStyle/>
        <a:p>
          <a:r>
            <a:rPr lang="en-US" b="0" i="0" dirty="0"/>
            <a:t>Analyze conversion rate among users across old and new feature and come-up with statistical justification</a:t>
          </a:r>
          <a:endParaRPr lang="en-US" dirty="0"/>
        </a:p>
      </dgm:t>
    </dgm:pt>
    <dgm:pt modelId="{CEE7A70F-910C-468D-A273-A61107C6B643}" type="parTrans" cxnId="{13E42349-95DE-47C2-BB8A-9E9307B67D60}">
      <dgm:prSet/>
      <dgm:spPr/>
      <dgm:t>
        <a:bodyPr/>
        <a:lstStyle/>
        <a:p>
          <a:endParaRPr lang="en-US"/>
        </a:p>
      </dgm:t>
    </dgm:pt>
    <dgm:pt modelId="{5B8C62B1-D435-4ED8-84A9-BAD51B1BE1FC}" type="sibTrans" cxnId="{13E42349-95DE-47C2-BB8A-9E9307B67D60}">
      <dgm:prSet/>
      <dgm:spPr/>
      <dgm:t>
        <a:bodyPr/>
        <a:lstStyle/>
        <a:p>
          <a:endParaRPr lang="en-US"/>
        </a:p>
      </dgm:t>
    </dgm:pt>
    <dgm:pt modelId="{C6C71E3B-DB95-4C5E-884C-B6CD336303C7}" type="pres">
      <dgm:prSet presAssocID="{C4B42AE2-9243-468A-8406-5C0DD7874870}" presName="linear" presStyleCnt="0">
        <dgm:presLayoutVars>
          <dgm:animLvl val="lvl"/>
          <dgm:resizeHandles val="exact"/>
        </dgm:presLayoutVars>
      </dgm:prSet>
      <dgm:spPr/>
    </dgm:pt>
    <dgm:pt modelId="{82A3409B-EFA6-4000-8403-2251D4ACE099}" type="pres">
      <dgm:prSet presAssocID="{D25BF7AC-56D6-42B1-898C-B254DD7F077F}" presName="parentText" presStyleLbl="node1" presStyleIdx="0" presStyleCnt="3">
        <dgm:presLayoutVars>
          <dgm:chMax val="0"/>
          <dgm:bulletEnabled val="1"/>
        </dgm:presLayoutVars>
      </dgm:prSet>
      <dgm:spPr/>
    </dgm:pt>
    <dgm:pt modelId="{13FA2F1E-5824-4FED-BD45-F7AB6F960DE9}" type="pres">
      <dgm:prSet presAssocID="{64FF8B44-F3FF-4962-B986-BA692CE5F92D}" presName="spacer" presStyleCnt="0"/>
      <dgm:spPr/>
    </dgm:pt>
    <dgm:pt modelId="{7CB4E14D-7789-429B-A431-9F42E9AC36F4}" type="pres">
      <dgm:prSet presAssocID="{A8E795A9-F699-4009-BAF5-4A8D248E90C0}" presName="parentText" presStyleLbl="node1" presStyleIdx="1" presStyleCnt="3">
        <dgm:presLayoutVars>
          <dgm:chMax val="0"/>
          <dgm:bulletEnabled val="1"/>
        </dgm:presLayoutVars>
      </dgm:prSet>
      <dgm:spPr/>
    </dgm:pt>
    <dgm:pt modelId="{BD49C265-C526-485A-B767-D2CF1FECFFC1}" type="pres">
      <dgm:prSet presAssocID="{51F7DC37-12CF-4A60-B10E-98C8867B489C}" presName="spacer" presStyleCnt="0"/>
      <dgm:spPr/>
    </dgm:pt>
    <dgm:pt modelId="{7F6DD4DD-ACB0-4488-88E2-F9606E06ED89}" type="pres">
      <dgm:prSet presAssocID="{26201FCE-52D6-44E7-9096-32F390786394}" presName="parentText" presStyleLbl="node1" presStyleIdx="2" presStyleCnt="3">
        <dgm:presLayoutVars>
          <dgm:chMax val="0"/>
          <dgm:bulletEnabled val="1"/>
        </dgm:presLayoutVars>
      </dgm:prSet>
      <dgm:spPr/>
    </dgm:pt>
  </dgm:ptLst>
  <dgm:cxnLst>
    <dgm:cxn modelId="{19273D0C-2DBA-4E59-BB48-40CAA4EF44AD}" type="presOf" srcId="{A8E795A9-F699-4009-BAF5-4A8D248E90C0}" destId="{7CB4E14D-7789-429B-A431-9F42E9AC36F4}" srcOrd="0" destOrd="0" presId="urn:microsoft.com/office/officeart/2005/8/layout/vList2"/>
    <dgm:cxn modelId="{FA5F7927-31CB-4CD3-AC0A-7AA59E60D4D2}" type="presOf" srcId="{D25BF7AC-56D6-42B1-898C-B254DD7F077F}" destId="{82A3409B-EFA6-4000-8403-2251D4ACE099}" srcOrd="0" destOrd="0" presId="urn:microsoft.com/office/officeart/2005/8/layout/vList2"/>
    <dgm:cxn modelId="{13E42349-95DE-47C2-BB8A-9E9307B67D60}" srcId="{C4B42AE2-9243-468A-8406-5C0DD7874870}" destId="{26201FCE-52D6-44E7-9096-32F390786394}" srcOrd="2" destOrd="0" parTransId="{CEE7A70F-910C-468D-A273-A61107C6B643}" sibTransId="{5B8C62B1-D435-4ED8-84A9-BAD51B1BE1FC}"/>
    <dgm:cxn modelId="{683D3D69-54C3-4B37-8F7C-B019FE1509E1}" srcId="{C4B42AE2-9243-468A-8406-5C0DD7874870}" destId="{D25BF7AC-56D6-42B1-898C-B254DD7F077F}" srcOrd="0" destOrd="0" parTransId="{5542E7A5-1675-4B29-9060-0C130BCE2A7A}" sibTransId="{64FF8B44-F3FF-4962-B986-BA692CE5F92D}"/>
    <dgm:cxn modelId="{1B3D2550-F5F3-4891-AB64-D954CF76B103}" type="presOf" srcId="{26201FCE-52D6-44E7-9096-32F390786394}" destId="{7F6DD4DD-ACB0-4488-88E2-F9606E06ED89}" srcOrd="0" destOrd="0" presId="urn:microsoft.com/office/officeart/2005/8/layout/vList2"/>
    <dgm:cxn modelId="{3B37FA7E-7429-475F-8360-C0492BB1B166}" type="presOf" srcId="{C4B42AE2-9243-468A-8406-5C0DD7874870}" destId="{C6C71E3B-DB95-4C5E-884C-B6CD336303C7}" srcOrd="0" destOrd="0" presId="urn:microsoft.com/office/officeart/2005/8/layout/vList2"/>
    <dgm:cxn modelId="{8B08EBB8-3302-4638-89E1-3B0FA3E29B4E}" srcId="{C4B42AE2-9243-468A-8406-5C0DD7874870}" destId="{A8E795A9-F699-4009-BAF5-4A8D248E90C0}" srcOrd="1" destOrd="0" parTransId="{1758F9BF-3B04-4D33-BCD8-07CC12441E72}" sibTransId="{51F7DC37-12CF-4A60-B10E-98C8867B489C}"/>
    <dgm:cxn modelId="{F7478271-D4EA-45CA-9FBF-C6E968273715}" type="presParOf" srcId="{C6C71E3B-DB95-4C5E-884C-B6CD336303C7}" destId="{82A3409B-EFA6-4000-8403-2251D4ACE099}" srcOrd="0" destOrd="0" presId="urn:microsoft.com/office/officeart/2005/8/layout/vList2"/>
    <dgm:cxn modelId="{4D754162-E908-437F-AF5E-7E0B30C40865}" type="presParOf" srcId="{C6C71E3B-DB95-4C5E-884C-B6CD336303C7}" destId="{13FA2F1E-5824-4FED-BD45-F7AB6F960DE9}" srcOrd="1" destOrd="0" presId="urn:microsoft.com/office/officeart/2005/8/layout/vList2"/>
    <dgm:cxn modelId="{685CF6B5-C939-4105-8423-51BB32B8FA70}" type="presParOf" srcId="{C6C71E3B-DB95-4C5E-884C-B6CD336303C7}" destId="{7CB4E14D-7789-429B-A431-9F42E9AC36F4}" srcOrd="2" destOrd="0" presId="urn:microsoft.com/office/officeart/2005/8/layout/vList2"/>
    <dgm:cxn modelId="{1D8EC2AE-7630-4608-85B4-F01F1135F1A8}" type="presParOf" srcId="{C6C71E3B-DB95-4C5E-884C-B6CD336303C7}" destId="{BD49C265-C526-485A-B767-D2CF1FECFFC1}" srcOrd="3" destOrd="0" presId="urn:microsoft.com/office/officeart/2005/8/layout/vList2"/>
    <dgm:cxn modelId="{C2AD2AEF-18ED-4E44-B07B-F943A3BBF8F8}" type="presParOf" srcId="{C6C71E3B-DB95-4C5E-884C-B6CD336303C7}" destId="{7F6DD4DD-ACB0-4488-88E2-F9606E06ED8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B42AE2-9243-468A-8406-5C0DD78748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775AEC7-1794-4E49-B9FF-4764BB8C8DA7}">
      <dgm:prSet/>
      <dgm:spPr>
        <a:solidFill>
          <a:srgbClr val="00B0F0"/>
        </a:solidFill>
      </dgm:spPr>
      <dgm:t>
        <a:bodyPr/>
        <a:lstStyle/>
        <a:p>
          <a:r>
            <a:rPr lang="en-US" dirty="0"/>
            <a:t>With the Dataset collected, Exploratory Data Analysis to be performed to find some insights and try to prove them with Statistical analysis.</a:t>
          </a:r>
        </a:p>
      </dgm:t>
    </dgm:pt>
    <dgm:pt modelId="{2E122345-822A-4E05-B0A8-4EC83AB5ECB9}" type="parTrans" cxnId="{984B8C1F-218B-436F-ACD6-BE6A6A087EBC}">
      <dgm:prSet/>
      <dgm:spPr/>
      <dgm:t>
        <a:bodyPr/>
        <a:lstStyle/>
        <a:p>
          <a:endParaRPr lang="en-US"/>
        </a:p>
      </dgm:t>
    </dgm:pt>
    <dgm:pt modelId="{5DB961C6-6FCD-4EF3-8CC4-5A1CC3389156}" type="sibTrans" cxnId="{984B8C1F-218B-436F-ACD6-BE6A6A087EBC}">
      <dgm:prSet/>
      <dgm:spPr/>
      <dgm:t>
        <a:bodyPr/>
        <a:lstStyle/>
        <a:p>
          <a:endParaRPr lang="en-US"/>
        </a:p>
      </dgm:t>
    </dgm:pt>
    <dgm:pt modelId="{9A0C892F-30A7-43E7-9983-8ECB90A2D43E}">
      <dgm:prSet/>
      <dgm:spPr>
        <a:solidFill>
          <a:srgbClr val="00B0F0"/>
        </a:solidFill>
      </dgm:spPr>
      <dgm:t>
        <a:bodyPr/>
        <a:lstStyle/>
        <a:p>
          <a:r>
            <a:rPr lang="en-US" dirty="0"/>
            <a:t>Following are the set of activities performed</a:t>
          </a:r>
        </a:p>
      </dgm:t>
    </dgm:pt>
    <dgm:pt modelId="{3C941A0A-5134-4977-BEE8-D1227CA79D99}" type="parTrans" cxnId="{94BD043F-0260-4279-AB35-3200CF97C13E}">
      <dgm:prSet/>
      <dgm:spPr/>
      <dgm:t>
        <a:bodyPr/>
        <a:lstStyle/>
        <a:p>
          <a:endParaRPr lang="en-US"/>
        </a:p>
      </dgm:t>
    </dgm:pt>
    <dgm:pt modelId="{06592335-AF40-4739-9EE7-76D988000B77}" type="sibTrans" cxnId="{94BD043F-0260-4279-AB35-3200CF97C13E}">
      <dgm:prSet/>
      <dgm:spPr/>
      <dgm:t>
        <a:bodyPr/>
        <a:lstStyle/>
        <a:p>
          <a:endParaRPr lang="en-US"/>
        </a:p>
      </dgm:t>
    </dgm:pt>
    <dgm:pt modelId="{C61F1960-0AD3-4833-ADBA-CEB041413FBD}">
      <dgm:prSet/>
      <dgm:spPr/>
      <dgm:t>
        <a:bodyPr/>
        <a:lstStyle/>
        <a:p>
          <a:r>
            <a:rPr lang="en-US" dirty="0"/>
            <a:t>Understand the quality of data</a:t>
          </a:r>
        </a:p>
      </dgm:t>
    </dgm:pt>
    <dgm:pt modelId="{AAC4A355-87F7-48B0-BE88-83DA75CE3404}" type="parTrans" cxnId="{860FC575-F68D-48B6-B232-E14922E90DE0}">
      <dgm:prSet/>
      <dgm:spPr/>
      <dgm:t>
        <a:bodyPr/>
        <a:lstStyle/>
        <a:p>
          <a:endParaRPr lang="en-US"/>
        </a:p>
      </dgm:t>
    </dgm:pt>
    <dgm:pt modelId="{E9BDB649-5497-4ADD-9DE7-A19E97A589FF}" type="sibTrans" cxnId="{860FC575-F68D-48B6-B232-E14922E90DE0}">
      <dgm:prSet/>
      <dgm:spPr/>
      <dgm:t>
        <a:bodyPr/>
        <a:lstStyle/>
        <a:p>
          <a:endParaRPr lang="en-US"/>
        </a:p>
      </dgm:t>
    </dgm:pt>
    <dgm:pt modelId="{0E6C4FC0-6AC1-4A2F-BBC9-CFC9291D2744}">
      <dgm:prSet/>
      <dgm:spPr/>
      <dgm:t>
        <a:bodyPr/>
        <a:lstStyle/>
        <a:p>
          <a:r>
            <a:rPr lang="en-US" dirty="0"/>
            <a:t>Try to mark out the data collected is good for analysis by checking the skewness, categorical variable analysis.</a:t>
          </a:r>
        </a:p>
      </dgm:t>
    </dgm:pt>
    <dgm:pt modelId="{00E0B988-C06E-41D3-842D-45F125C4D1D4}" type="parTrans" cxnId="{4BE9A4BB-2BA2-4782-A5FB-AE0E4DC3C345}">
      <dgm:prSet/>
      <dgm:spPr/>
      <dgm:t>
        <a:bodyPr/>
        <a:lstStyle/>
        <a:p>
          <a:endParaRPr lang="en-US"/>
        </a:p>
      </dgm:t>
    </dgm:pt>
    <dgm:pt modelId="{54265A05-EC62-4E3F-9319-51C5DD074B2C}" type="sibTrans" cxnId="{4BE9A4BB-2BA2-4782-A5FB-AE0E4DC3C345}">
      <dgm:prSet/>
      <dgm:spPr/>
      <dgm:t>
        <a:bodyPr/>
        <a:lstStyle/>
        <a:p>
          <a:endParaRPr lang="en-US"/>
        </a:p>
      </dgm:t>
    </dgm:pt>
    <dgm:pt modelId="{20A91AA5-8F96-4D2C-9E64-8DE53916ECD0}">
      <dgm:prSet/>
      <dgm:spPr/>
      <dgm:t>
        <a:bodyPr/>
        <a:lstStyle/>
        <a:p>
          <a:r>
            <a:rPr lang="en-US" dirty="0"/>
            <a:t>Perform Univariate &amp; Multivariate Analysis to find relation ship between various factors, so that patterns can be identified for efficient Business recommendations</a:t>
          </a:r>
        </a:p>
      </dgm:t>
    </dgm:pt>
    <dgm:pt modelId="{90754E57-B2C1-47A0-A16B-916F1D5DAAB9}" type="parTrans" cxnId="{0BB46B6C-44AA-45C4-8AE4-9760416BF562}">
      <dgm:prSet/>
      <dgm:spPr/>
      <dgm:t>
        <a:bodyPr/>
        <a:lstStyle/>
        <a:p>
          <a:endParaRPr lang="en-US"/>
        </a:p>
      </dgm:t>
    </dgm:pt>
    <dgm:pt modelId="{AB6016E1-46D1-4319-AD2A-62856A609FF6}" type="sibTrans" cxnId="{0BB46B6C-44AA-45C4-8AE4-9760416BF562}">
      <dgm:prSet/>
      <dgm:spPr/>
      <dgm:t>
        <a:bodyPr/>
        <a:lstStyle/>
        <a:p>
          <a:endParaRPr lang="en-US"/>
        </a:p>
      </dgm:t>
    </dgm:pt>
    <dgm:pt modelId="{D159B2EF-2DCC-441D-802A-A28D10C9376C}">
      <dgm:prSet/>
      <dgm:spPr/>
      <dgm:t>
        <a:bodyPr/>
        <a:lstStyle/>
        <a:p>
          <a:r>
            <a:rPr lang="en-US" dirty="0"/>
            <a:t>Answer statistical questions for Business problem stated.</a:t>
          </a:r>
        </a:p>
      </dgm:t>
    </dgm:pt>
    <dgm:pt modelId="{222A76CB-4580-48E2-9D3B-EF920C24CFE9}" type="parTrans" cxnId="{72A0EC49-43DA-4383-90C4-B3F552532ED6}">
      <dgm:prSet/>
      <dgm:spPr/>
      <dgm:t>
        <a:bodyPr/>
        <a:lstStyle/>
        <a:p>
          <a:endParaRPr lang="en-US"/>
        </a:p>
      </dgm:t>
    </dgm:pt>
    <dgm:pt modelId="{EB8F5731-E475-4973-8FFB-39C191F72419}" type="sibTrans" cxnId="{72A0EC49-43DA-4383-90C4-B3F552532ED6}">
      <dgm:prSet/>
      <dgm:spPr/>
      <dgm:t>
        <a:bodyPr/>
        <a:lstStyle/>
        <a:p>
          <a:endParaRPr lang="en-US"/>
        </a:p>
      </dgm:t>
    </dgm:pt>
    <dgm:pt modelId="{C6C71E3B-DB95-4C5E-884C-B6CD336303C7}" type="pres">
      <dgm:prSet presAssocID="{C4B42AE2-9243-468A-8406-5C0DD7874870}" presName="linear" presStyleCnt="0">
        <dgm:presLayoutVars>
          <dgm:animLvl val="lvl"/>
          <dgm:resizeHandles val="exact"/>
        </dgm:presLayoutVars>
      </dgm:prSet>
      <dgm:spPr/>
    </dgm:pt>
    <dgm:pt modelId="{E1DDBE99-CC69-4FBD-B257-66E337844E42}" type="pres">
      <dgm:prSet presAssocID="{F775AEC7-1794-4E49-B9FF-4764BB8C8DA7}" presName="parentText" presStyleLbl="node1" presStyleIdx="0" presStyleCnt="2">
        <dgm:presLayoutVars>
          <dgm:chMax val="0"/>
          <dgm:bulletEnabled val="1"/>
        </dgm:presLayoutVars>
      </dgm:prSet>
      <dgm:spPr/>
    </dgm:pt>
    <dgm:pt modelId="{974BF23C-672A-47C8-BF37-EDD0B54C4E30}" type="pres">
      <dgm:prSet presAssocID="{5DB961C6-6FCD-4EF3-8CC4-5A1CC3389156}" presName="spacer" presStyleCnt="0"/>
      <dgm:spPr/>
    </dgm:pt>
    <dgm:pt modelId="{76F94976-B676-4F0C-9738-2B104DA85DFA}" type="pres">
      <dgm:prSet presAssocID="{9A0C892F-30A7-43E7-9983-8ECB90A2D43E}" presName="parentText" presStyleLbl="node1" presStyleIdx="1" presStyleCnt="2">
        <dgm:presLayoutVars>
          <dgm:chMax val="0"/>
          <dgm:bulletEnabled val="1"/>
        </dgm:presLayoutVars>
      </dgm:prSet>
      <dgm:spPr/>
    </dgm:pt>
    <dgm:pt modelId="{350C58F8-16EE-4DC8-BC81-D581E56A8B78}" type="pres">
      <dgm:prSet presAssocID="{9A0C892F-30A7-43E7-9983-8ECB90A2D43E}" presName="childText" presStyleLbl="revTx" presStyleIdx="0" presStyleCnt="1">
        <dgm:presLayoutVars>
          <dgm:bulletEnabled val="1"/>
        </dgm:presLayoutVars>
      </dgm:prSet>
      <dgm:spPr/>
    </dgm:pt>
  </dgm:ptLst>
  <dgm:cxnLst>
    <dgm:cxn modelId="{E22C7002-4075-44D4-8B29-B68900BAAF0D}" type="presOf" srcId="{C61F1960-0AD3-4833-ADBA-CEB041413FBD}" destId="{350C58F8-16EE-4DC8-BC81-D581E56A8B78}" srcOrd="0" destOrd="0" presId="urn:microsoft.com/office/officeart/2005/8/layout/vList2"/>
    <dgm:cxn modelId="{3169091A-CB27-49F2-A816-31AF19692F82}" type="presOf" srcId="{0E6C4FC0-6AC1-4A2F-BBC9-CFC9291D2744}" destId="{350C58F8-16EE-4DC8-BC81-D581E56A8B78}" srcOrd="0" destOrd="1" presId="urn:microsoft.com/office/officeart/2005/8/layout/vList2"/>
    <dgm:cxn modelId="{9D01701F-8E1A-4B1D-8CE3-A9F4FA738EF4}" type="presOf" srcId="{9A0C892F-30A7-43E7-9983-8ECB90A2D43E}" destId="{76F94976-B676-4F0C-9738-2B104DA85DFA}" srcOrd="0" destOrd="0" presId="urn:microsoft.com/office/officeart/2005/8/layout/vList2"/>
    <dgm:cxn modelId="{984B8C1F-218B-436F-ACD6-BE6A6A087EBC}" srcId="{C4B42AE2-9243-468A-8406-5C0DD7874870}" destId="{F775AEC7-1794-4E49-B9FF-4764BB8C8DA7}" srcOrd="0" destOrd="0" parTransId="{2E122345-822A-4E05-B0A8-4EC83AB5ECB9}" sibTransId="{5DB961C6-6FCD-4EF3-8CC4-5A1CC3389156}"/>
    <dgm:cxn modelId="{94BD043F-0260-4279-AB35-3200CF97C13E}" srcId="{C4B42AE2-9243-468A-8406-5C0DD7874870}" destId="{9A0C892F-30A7-43E7-9983-8ECB90A2D43E}" srcOrd="1" destOrd="0" parTransId="{3C941A0A-5134-4977-BEE8-D1227CA79D99}" sibTransId="{06592335-AF40-4739-9EE7-76D988000B77}"/>
    <dgm:cxn modelId="{72A0EC49-43DA-4383-90C4-B3F552532ED6}" srcId="{9A0C892F-30A7-43E7-9983-8ECB90A2D43E}" destId="{D159B2EF-2DCC-441D-802A-A28D10C9376C}" srcOrd="3" destOrd="0" parTransId="{222A76CB-4580-48E2-9D3B-EF920C24CFE9}" sibTransId="{EB8F5731-E475-4973-8FFB-39C191F72419}"/>
    <dgm:cxn modelId="{0BB46B6C-44AA-45C4-8AE4-9760416BF562}" srcId="{9A0C892F-30A7-43E7-9983-8ECB90A2D43E}" destId="{20A91AA5-8F96-4D2C-9E64-8DE53916ECD0}" srcOrd="2" destOrd="0" parTransId="{90754E57-B2C1-47A0-A16B-916F1D5DAAB9}" sibTransId="{AB6016E1-46D1-4319-AD2A-62856A609FF6}"/>
    <dgm:cxn modelId="{860FC575-F68D-48B6-B232-E14922E90DE0}" srcId="{9A0C892F-30A7-43E7-9983-8ECB90A2D43E}" destId="{C61F1960-0AD3-4833-ADBA-CEB041413FBD}" srcOrd="0" destOrd="0" parTransId="{AAC4A355-87F7-48B0-BE88-83DA75CE3404}" sibTransId="{E9BDB649-5497-4ADD-9DE7-A19E97A589FF}"/>
    <dgm:cxn modelId="{B690577C-D9DD-4EA5-8CF8-647BC52165F7}" type="presOf" srcId="{20A91AA5-8F96-4D2C-9E64-8DE53916ECD0}" destId="{350C58F8-16EE-4DC8-BC81-D581E56A8B78}" srcOrd="0" destOrd="2" presId="urn:microsoft.com/office/officeart/2005/8/layout/vList2"/>
    <dgm:cxn modelId="{3B37FA7E-7429-475F-8360-C0492BB1B166}" type="presOf" srcId="{C4B42AE2-9243-468A-8406-5C0DD7874870}" destId="{C6C71E3B-DB95-4C5E-884C-B6CD336303C7}" srcOrd="0" destOrd="0" presId="urn:microsoft.com/office/officeart/2005/8/layout/vList2"/>
    <dgm:cxn modelId="{4BE9A4BB-2BA2-4782-A5FB-AE0E4DC3C345}" srcId="{9A0C892F-30A7-43E7-9983-8ECB90A2D43E}" destId="{0E6C4FC0-6AC1-4A2F-BBC9-CFC9291D2744}" srcOrd="1" destOrd="0" parTransId="{00E0B988-C06E-41D3-842D-45F125C4D1D4}" sibTransId="{54265A05-EC62-4E3F-9319-51C5DD074B2C}"/>
    <dgm:cxn modelId="{80AF73DC-8147-4FAC-A5F3-6F2D5A5F5BE4}" type="presOf" srcId="{F775AEC7-1794-4E49-B9FF-4764BB8C8DA7}" destId="{E1DDBE99-CC69-4FBD-B257-66E337844E42}" srcOrd="0" destOrd="0" presId="urn:microsoft.com/office/officeart/2005/8/layout/vList2"/>
    <dgm:cxn modelId="{02A510E1-0357-4AE4-BB27-E98A0781B4DE}" type="presOf" srcId="{D159B2EF-2DCC-441D-802A-A28D10C9376C}" destId="{350C58F8-16EE-4DC8-BC81-D581E56A8B78}" srcOrd="0" destOrd="3" presId="urn:microsoft.com/office/officeart/2005/8/layout/vList2"/>
    <dgm:cxn modelId="{227CC7F9-8104-4903-BAEB-F05701586853}" type="presParOf" srcId="{C6C71E3B-DB95-4C5E-884C-B6CD336303C7}" destId="{E1DDBE99-CC69-4FBD-B257-66E337844E42}" srcOrd="0" destOrd="0" presId="urn:microsoft.com/office/officeart/2005/8/layout/vList2"/>
    <dgm:cxn modelId="{59FE14BC-6C9B-47FE-928C-8889CD6DF18F}" type="presParOf" srcId="{C6C71E3B-DB95-4C5E-884C-B6CD336303C7}" destId="{974BF23C-672A-47C8-BF37-EDD0B54C4E30}" srcOrd="1" destOrd="0" presId="urn:microsoft.com/office/officeart/2005/8/layout/vList2"/>
    <dgm:cxn modelId="{73711A5C-E541-4E57-B775-A56723511AB4}" type="presParOf" srcId="{C6C71E3B-DB95-4C5E-884C-B6CD336303C7}" destId="{76F94976-B676-4F0C-9738-2B104DA85DFA}" srcOrd="2" destOrd="0" presId="urn:microsoft.com/office/officeart/2005/8/layout/vList2"/>
    <dgm:cxn modelId="{553E8A4C-AAAA-49EA-9CE7-517ED1C2733A}" type="presParOf" srcId="{C6C71E3B-DB95-4C5E-884C-B6CD336303C7}" destId="{350C58F8-16EE-4DC8-BC81-D581E56A8B7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3409B-EFA6-4000-8403-2251D4ACE099}">
      <dsp:nvSpPr>
        <dsp:cNvPr id="0" name=""/>
        <dsp:cNvSpPr/>
      </dsp:nvSpPr>
      <dsp:spPr>
        <a:xfrm>
          <a:off x="0" y="74009"/>
          <a:ext cx="8629800" cy="115362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An online news portal aims to expand its business by acquiring new subscribers. Every visitor to the website takes certain actions based on their interest. The company plans to analyze these interests and wants to determine whether a new feature will be effective or not.</a:t>
          </a:r>
          <a:endParaRPr lang="en-US" sz="1700" kern="1200" dirty="0"/>
        </a:p>
      </dsp:txBody>
      <dsp:txXfrm>
        <a:off x="56315" y="130324"/>
        <a:ext cx="8517170" cy="1040990"/>
      </dsp:txXfrm>
    </dsp:sp>
    <dsp:sp modelId="{7CB4E14D-7789-429B-A431-9F42E9AC36F4}">
      <dsp:nvSpPr>
        <dsp:cNvPr id="0" name=""/>
        <dsp:cNvSpPr/>
      </dsp:nvSpPr>
      <dsp:spPr>
        <a:xfrm>
          <a:off x="0" y="1276590"/>
          <a:ext cx="8629800" cy="115362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Company performed A/B testing with 2 user groups and collected data across various parameters like Language Preference etc.</a:t>
          </a:r>
          <a:endParaRPr lang="en-US" sz="1700" kern="1200" dirty="0"/>
        </a:p>
      </dsp:txBody>
      <dsp:txXfrm>
        <a:off x="56315" y="1332905"/>
        <a:ext cx="8517170" cy="1040990"/>
      </dsp:txXfrm>
    </dsp:sp>
    <dsp:sp modelId="{7F6DD4DD-ACB0-4488-88E2-F9606E06ED89}">
      <dsp:nvSpPr>
        <dsp:cNvPr id="0" name=""/>
        <dsp:cNvSpPr/>
      </dsp:nvSpPr>
      <dsp:spPr>
        <a:xfrm>
          <a:off x="0" y="2479170"/>
          <a:ext cx="8629800" cy="115362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Analyze conversion rate among users across old and new feature and come-up with statistical justification</a:t>
          </a:r>
          <a:endParaRPr lang="en-US" sz="1700" kern="1200" dirty="0"/>
        </a:p>
      </dsp:txBody>
      <dsp:txXfrm>
        <a:off x="56315" y="2535485"/>
        <a:ext cx="8517170" cy="1040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DBE99-CC69-4FBD-B257-66E337844E42}">
      <dsp:nvSpPr>
        <dsp:cNvPr id="0" name=""/>
        <dsp:cNvSpPr/>
      </dsp:nvSpPr>
      <dsp:spPr>
        <a:xfrm>
          <a:off x="0" y="273360"/>
          <a:ext cx="8629800" cy="810809"/>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With the Dataset collected, Exploratory Data Analysis to be performed to find some insights and try to prove them with Statistical analysis.</a:t>
          </a:r>
        </a:p>
      </dsp:txBody>
      <dsp:txXfrm>
        <a:off x="39580" y="312940"/>
        <a:ext cx="8550640" cy="731649"/>
      </dsp:txXfrm>
    </dsp:sp>
    <dsp:sp modelId="{76F94976-B676-4F0C-9738-2B104DA85DFA}">
      <dsp:nvSpPr>
        <dsp:cNvPr id="0" name=""/>
        <dsp:cNvSpPr/>
      </dsp:nvSpPr>
      <dsp:spPr>
        <a:xfrm>
          <a:off x="0" y="1144649"/>
          <a:ext cx="8629800" cy="810809"/>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Following are the set of activities performed</a:t>
          </a:r>
        </a:p>
      </dsp:txBody>
      <dsp:txXfrm>
        <a:off x="39580" y="1184229"/>
        <a:ext cx="8550640" cy="731649"/>
      </dsp:txXfrm>
    </dsp:sp>
    <dsp:sp modelId="{350C58F8-16EE-4DC8-BC81-D581E56A8B78}">
      <dsp:nvSpPr>
        <dsp:cNvPr id="0" name=""/>
        <dsp:cNvSpPr/>
      </dsp:nvSpPr>
      <dsp:spPr>
        <a:xfrm>
          <a:off x="0" y="1955459"/>
          <a:ext cx="8629800" cy="147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399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Understand the quality of data</a:t>
          </a:r>
        </a:p>
        <a:p>
          <a:pPr marL="171450" lvl="1" indent="-171450" algn="l" defTabSz="711200">
            <a:lnSpc>
              <a:spcPct val="90000"/>
            </a:lnSpc>
            <a:spcBef>
              <a:spcPct val="0"/>
            </a:spcBef>
            <a:spcAft>
              <a:spcPct val="20000"/>
            </a:spcAft>
            <a:buChar char="•"/>
          </a:pPr>
          <a:r>
            <a:rPr lang="en-US" sz="1600" kern="1200" dirty="0"/>
            <a:t>Try to mark out the data collected is good for analysis by checking the skewness, categorical variable analysis.</a:t>
          </a:r>
        </a:p>
        <a:p>
          <a:pPr marL="171450" lvl="1" indent="-171450" algn="l" defTabSz="711200">
            <a:lnSpc>
              <a:spcPct val="90000"/>
            </a:lnSpc>
            <a:spcBef>
              <a:spcPct val="0"/>
            </a:spcBef>
            <a:spcAft>
              <a:spcPct val="20000"/>
            </a:spcAft>
            <a:buChar char="•"/>
          </a:pPr>
          <a:r>
            <a:rPr lang="en-US" sz="1600" kern="1200" dirty="0"/>
            <a:t>Perform Univariate &amp; Multivariate Analysis to find relation ship between various factors, so that patterns can be identified for efficient Business recommendations</a:t>
          </a:r>
        </a:p>
        <a:p>
          <a:pPr marL="171450" lvl="1" indent="-171450" algn="l" defTabSz="711200">
            <a:lnSpc>
              <a:spcPct val="90000"/>
            </a:lnSpc>
            <a:spcBef>
              <a:spcPct val="0"/>
            </a:spcBef>
            <a:spcAft>
              <a:spcPct val="20000"/>
            </a:spcAft>
            <a:buChar char="•"/>
          </a:pPr>
          <a:r>
            <a:rPr lang="en-US" sz="1600" kern="1200" dirty="0"/>
            <a:t>Answer statistical questions for Business problem stated.</a:t>
          </a:r>
        </a:p>
      </dsp:txBody>
      <dsp:txXfrm>
        <a:off x="0" y="1955459"/>
        <a:ext cx="8629800" cy="14779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3d8b797d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3d8b797d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3d8b797d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3d8b797d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315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3d8b797d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3d8b797d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856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3d8b797d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3d8b797d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232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3d8b797d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3d8b797d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3d8b797d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3d8b797d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332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2b3168f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2b3168f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3d8b797d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3d8b797d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3d8b797d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3d8b797d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50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3d8b797d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3d8b797d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75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3d8b797d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3d8b797d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12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9" y="0"/>
            <a:ext cx="4307681" cy="5143500"/>
          </a:xfrm>
          <a:prstGeom prst="rect">
            <a:avLst/>
          </a:prstGeom>
          <a:noFill/>
          <a:ln>
            <a:noFill/>
          </a:ln>
        </p:spPr>
      </p:pic>
      <p:sp>
        <p:nvSpPr>
          <p:cNvPr id="59" name="Google Shape;59;p14"/>
          <p:cNvSpPr txBox="1">
            <a:spLocks noGrp="1"/>
          </p:cNvSpPr>
          <p:nvPr>
            <p:ph type="ctrTitle"/>
          </p:nvPr>
        </p:nvSpPr>
        <p:spPr>
          <a:xfrm>
            <a:off x="2210208" y="744575"/>
            <a:ext cx="66222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D85C6"/>
              </a:buClr>
              <a:buSzPts val="4800"/>
              <a:buFont typeface="Nunito"/>
              <a:buNone/>
              <a:defRPr sz="4800">
                <a:solidFill>
                  <a:srgbClr val="3D85C6"/>
                </a:solidFill>
                <a:latin typeface="Nunito"/>
                <a:ea typeface="Nunito"/>
                <a:cs typeface="Nunito"/>
                <a:sym typeface="Nunito"/>
              </a:defRPr>
            </a:lvl1pPr>
            <a:lvl2pPr lvl="1" rtl="0">
              <a:spcBef>
                <a:spcPts val="0"/>
              </a:spcBef>
              <a:spcAft>
                <a:spcPts val="0"/>
              </a:spcAft>
              <a:buSzPts val="4800"/>
              <a:buFont typeface="Nunito"/>
              <a:buNone/>
              <a:defRPr sz="4800">
                <a:latin typeface="Nunito"/>
                <a:ea typeface="Nunito"/>
                <a:cs typeface="Nunito"/>
                <a:sym typeface="Nunito"/>
              </a:defRPr>
            </a:lvl2pPr>
            <a:lvl3pPr lvl="2" rtl="0">
              <a:spcBef>
                <a:spcPts val="0"/>
              </a:spcBef>
              <a:spcAft>
                <a:spcPts val="0"/>
              </a:spcAft>
              <a:buSzPts val="4800"/>
              <a:buFont typeface="Nunito"/>
              <a:buNone/>
              <a:defRPr sz="4800">
                <a:latin typeface="Nunito"/>
                <a:ea typeface="Nunito"/>
                <a:cs typeface="Nunito"/>
                <a:sym typeface="Nunito"/>
              </a:defRPr>
            </a:lvl3pPr>
            <a:lvl4pPr lvl="3" rtl="0">
              <a:spcBef>
                <a:spcPts val="0"/>
              </a:spcBef>
              <a:spcAft>
                <a:spcPts val="0"/>
              </a:spcAft>
              <a:buSzPts val="4800"/>
              <a:buFont typeface="Nunito"/>
              <a:buNone/>
              <a:defRPr sz="4800">
                <a:latin typeface="Nunito"/>
                <a:ea typeface="Nunito"/>
                <a:cs typeface="Nunito"/>
                <a:sym typeface="Nunito"/>
              </a:defRPr>
            </a:lvl4pPr>
            <a:lvl5pPr lvl="4" rtl="0">
              <a:spcBef>
                <a:spcPts val="0"/>
              </a:spcBef>
              <a:spcAft>
                <a:spcPts val="0"/>
              </a:spcAft>
              <a:buSzPts val="4800"/>
              <a:buFont typeface="Nunito"/>
              <a:buNone/>
              <a:defRPr sz="4800">
                <a:latin typeface="Nunito"/>
                <a:ea typeface="Nunito"/>
                <a:cs typeface="Nunito"/>
                <a:sym typeface="Nunito"/>
              </a:defRPr>
            </a:lvl5pPr>
            <a:lvl6pPr lvl="5" rtl="0">
              <a:spcBef>
                <a:spcPts val="0"/>
              </a:spcBef>
              <a:spcAft>
                <a:spcPts val="0"/>
              </a:spcAft>
              <a:buSzPts val="4800"/>
              <a:buFont typeface="Nunito"/>
              <a:buNone/>
              <a:defRPr sz="4800">
                <a:latin typeface="Nunito"/>
                <a:ea typeface="Nunito"/>
                <a:cs typeface="Nunito"/>
                <a:sym typeface="Nunito"/>
              </a:defRPr>
            </a:lvl6pPr>
            <a:lvl7pPr lvl="6" rtl="0">
              <a:spcBef>
                <a:spcPts val="0"/>
              </a:spcBef>
              <a:spcAft>
                <a:spcPts val="0"/>
              </a:spcAft>
              <a:buSzPts val="4800"/>
              <a:buFont typeface="Nunito"/>
              <a:buNone/>
              <a:defRPr sz="4800">
                <a:latin typeface="Nunito"/>
                <a:ea typeface="Nunito"/>
                <a:cs typeface="Nunito"/>
                <a:sym typeface="Nunito"/>
              </a:defRPr>
            </a:lvl7pPr>
            <a:lvl8pPr lvl="7" rtl="0">
              <a:spcBef>
                <a:spcPts val="0"/>
              </a:spcBef>
              <a:spcAft>
                <a:spcPts val="0"/>
              </a:spcAft>
              <a:buSzPts val="4800"/>
              <a:buFont typeface="Nunito"/>
              <a:buNone/>
              <a:defRPr sz="4800">
                <a:latin typeface="Nunito"/>
                <a:ea typeface="Nunito"/>
                <a:cs typeface="Nunito"/>
                <a:sym typeface="Nunito"/>
              </a:defRPr>
            </a:lvl8pPr>
            <a:lvl9pPr lvl="8" rtl="0">
              <a:spcBef>
                <a:spcPts val="0"/>
              </a:spcBef>
              <a:spcAft>
                <a:spcPts val="0"/>
              </a:spcAft>
              <a:buSzPts val="4800"/>
              <a:buFont typeface="Nunito"/>
              <a:buNone/>
              <a:defRPr sz="4800">
                <a:latin typeface="Nunito"/>
                <a:ea typeface="Nunito"/>
                <a:cs typeface="Nunito"/>
                <a:sym typeface="Nunito"/>
              </a:defRPr>
            </a:lvl9pPr>
          </a:lstStyle>
          <a:p>
            <a:endParaRPr/>
          </a:p>
        </p:txBody>
      </p:sp>
      <p:sp>
        <p:nvSpPr>
          <p:cNvPr id="60" name="Google Shape;60;p14"/>
          <p:cNvSpPr txBox="1">
            <a:spLocks noGrp="1"/>
          </p:cNvSpPr>
          <p:nvPr>
            <p:ph type="subTitle" idx="1"/>
          </p:nvPr>
        </p:nvSpPr>
        <p:spPr>
          <a:xfrm>
            <a:off x="2210202" y="2834125"/>
            <a:ext cx="6622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D85C6"/>
              </a:buClr>
              <a:buSzPts val="3600"/>
              <a:buNone/>
              <a:defRPr sz="3600">
                <a:solidFill>
                  <a:srgbClr val="3D85C6"/>
                </a:solidFill>
              </a:defRPr>
            </a:lvl1pPr>
            <a:lvl2pPr lvl="1" rtl="0">
              <a:spcBef>
                <a:spcPts val="0"/>
              </a:spcBef>
              <a:spcAft>
                <a:spcPts val="0"/>
              </a:spcAft>
              <a:buClr>
                <a:srgbClr val="3D85C6"/>
              </a:buClr>
              <a:buSzPts val="3600"/>
              <a:buNone/>
              <a:defRPr sz="3600">
                <a:solidFill>
                  <a:srgbClr val="3D85C6"/>
                </a:solidFill>
              </a:defRPr>
            </a:lvl2pPr>
            <a:lvl3pPr lvl="2" rtl="0">
              <a:spcBef>
                <a:spcPts val="0"/>
              </a:spcBef>
              <a:spcAft>
                <a:spcPts val="0"/>
              </a:spcAft>
              <a:buClr>
                <a:srgbClr val="3D85C6"/>
              </a:buClr>
              <a:buSzPts val="3600"/>
              <a:buNone/>
              <a:defRPr sz="3600">
                <a:solidFill>
                  <a:srgbClr val="3D85C6"/>
                </a:solidFill>
              </a:defRPr>
            </a:lvl3pPr>
            <a:lvl4pPr lvl="3" rtl="0">
              <a:spcBef>
                <a:spcPts val="0"/>
              </a:spcBef>
              <a:spcAft>
                <a:spcPts val="0"/>
              </a:spcAft>
              <a:buClr>
                <a:srgbClr val="3D85C6"/>
              </a:buClr>
              <a:buSzPts val="3600"/>
              <a:buNone/>
              <a:defRPr sz="3600">
                <a:solidFill>
                  <a:srgbClr val="3D85C6"/>
                </a:solidFill>
              </a:defRPr>
            </a:lvl4pPr>
            <a:lvl5pPr lvl="4" rtl="0">
              <a:spcBef>
                <a:spcPts val="0"/>
              </a:spcBef>
              <a:spcAft>
                <a:spcPts val="0"/>
              </a:spcAft>
              <a:buClr>
                <a:srgbClr val="3D85C6"/>
              </a:buClr>
              <a:buSzPts val="3600"/>
              <a:buNone/>
              <a:defRPr sz="3600">
                <a:solidFill>
                  <a:srgbClr val="3D85C6"/>
                </a:solidFill>
              </a:defRPr>
            </a:lvl5pPr>
            <a:lvl6pPr lvl="5" rtl="0">
              <a:spcBef>
                <a:spcPts val="0"/>
              </a:spcBef>
              <a:spcAft>
                <a:spcPts val="0"/>
              </a:spcAft>
              <a:buClr>
                <a:srgbClr val="3D85C6"/>
              </a:buClr>
              <a:buSzPts val="3600"/>
              <a:buNone/>
              <a:defRPr sz="3600">
                <a:solidFill>
                  <a:srgbClr val="3D85C6"/>
                </a:solidFill>
              </a:defRPr>
            </a:lvl6pPr>
            <a:lvl7pPr lvl="6" rtl="0">
              <a:spcBef>
                <a:spcPts val="0"/>
              </a:spcBef>
              <a:spcAft>
                <a:spcPts val="0"/>
              </a:spcAft>
              <a:buClr>
                <a:srgbClr val="3D85C6"/>
              </a:buClr>
              <a:buSzPts val="3600"/>
              <a:buNone/>
              <a:defRPr sz="3600">
                <a:solidFill>
                  <a:srgbClr val="3D85C6"/>
                </a:solidFill>
              </a:defRPr>
            </a:lvl7pPr>
            <a:lvl8pPr lvl="7" rtl="0">
              <a:spcBef>
                <a:spcPts val="0"/>
              </a:spcBef>
              <a:spcAft>
                <a:spcPts val="0"/>
              </a:spcAft>
              <a:buClr>
                <a:srgbClr val="3D85C6"/>
              </a:buClr>
              <a:buSzPts val="3600"/>
              <a:buNone/>
              <a:defRPr sz="3600">
                <a:solidFill>
                  <a:srgbClr val="3D85C6"/>
                </a:solidFill>
              </a:defRPr>
            </a:lvl8pPr>
            <a:lvl9pPr lvl="8" rtl="0">
              <a:spcBef>
                <a:spcPts val="0"/>
              </a:spcBef>
              <a:spcAft>
                <a:spcPts val="0"/>
              </a:spcAft>
              <a:buClr>
                <a:srgbClr val="3D85C6"/>
              </a:buClr>
              <a:buSzPts val="3600"/>
              <a:buNone/>
              <a:defRPr sz="3600">
                <a:solidFill>
                  <a:srgbClr val="3D85C6"/>
                </a:solidFill>
              </a:defRPr>
            </a:lvl9pPr>
          </a:lstStyle>
          <a:p>
            <a:endParaRPr/>
          </a:p>
        </p:txBody>
      </p:sp>
      <p:sp>
        <p:nvSpPr>
          <p:cNvPr id="63" name="Google Shape;63;p15"/>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6" name="Google Shape;66;p16"/>
          <p:cNvSpPr txBox="1">
            <a:spLocks noGrp="1"/>
          </p:cNvSpPr>
          <p:nvPr>
            <p:ph type="body" idx="1"/>
          </p:nvPr>
        </p:nvSpPr>
        <p:spPr>
          <a:xfrm>
            <a:off x="202550" y="861975"/>
            <a:ext cx="8629800" cy="3706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Font typeface="Nunito"/>
              <a:buChar char="●"/>
              <a:defRPr>
                <a:latin typeface="Nunito"/>
                <a:ea typeface="Nunito"/>
                <a:cs typeface="Nunito"/>
                <a:sym typeface="Nunito"/>
              </a:defRPr>
            </a:lvl1pPr>
            <a:lvl2pPr marL="914400" lvl="1" indent="-311150" rtl="0">
              <a:spcBef>
                <a:spcPts val="1600"/>
              </a:spcBef>
              <a:spcAft>
                <a:spcPts val="0"/>
              </a:spcAft>
              <a:buSzPts val="1300"/>
              <a:buFont typeface="Nunito"/>
              <a:buChar char="○"/>
              <a:defRPr>
                <a:latin typeface="Nunito"/>
                <a:ea typeface="Nunito"/>
                <a:cs typeface="Nunito"/>
                <a:sym typeface="Nunito"/>
              </a:defRPr>
            </a:lvl2pPr>
            <a:lvl3pPr marL="1371600" lvl="2" indent="-304800" rtl="0">
              <a:spcBef>
                <a:spcPts val="1600"/>
              </a:spcBef>
              <a:spcAft>
                <a:spcPts val="0"/>
              </a:spcAft>
              <a:buSzPts val="1200"/>
              <a:buFont typeface="Nunito"/>
              <a:buChar char="■"/>
              <a:defRPr>
                <a:latin typeface="Nunito"/>
                <a:ea typeface="Nunito"/>
                <a:cs typeface="Nunito"/>
                <a:sym typeface="Nunito"/>
              </a:defRPr>
            </a:lvl3pPr>
            <a:lvl4pPr marL="1828800" lvl="3" indent="-298450" rtl="0">
              <a:spcBef>
                <a:spcPts val="1600"/>
              </a:spcBef>
              <a:spcAft>
                <a:spcPts val="0"/>
              </a:spcAft>
              <a:buSzPts val="1100"/>
              <a:buFont typeface="Nunito"/>
              <a:buChar char="●"/>
              <a:defRPr>
                <a:latin typeface="Nunito"/>
                <a:ea typeface="Nunito"/>
                <a:cs typeface="Nunito"/>
                <a:sym typeface="Nunito"/>
              </a:defRPr>
            </a:lvl4pPr>
            <a:lvl5pPr marL="2286000" lvl="4" indent="-292100" rtl="0">
              <a:spcBef>
                <a:spcPts val="1600"/>
              </a:spcBef>
              <a:spcAft>
                <a:spcPts val="0"/>
              </a:spcAft>
              <a:buSzPts val="1000"/>
              <a:buFont typeface="Nunito"/>
              <a:buChar char="○"/>
              <a:defRPr>
                <a:latin typeface="Nunito"/>
                <a:ea typeface="Nunito"/>
                <a:cs typeface="Nunito"/>
                <a:sym typeface="Nunito"/>
              </a:defRPr>
            </a:lvl5pPr>
            <a:lvl6pPr marL="2743200" lvl="5" indent="-285750" rtl="0">
              <a:spcBef>
                <a:spcPts val="1600"/>
              </a:spcBef>
              <a:spcAft>
                <a:spcPts val="0"/>
              </a:spcAft>
              <a:buSzPts val="900"/>
              <a:buFont typeface="Nunito"/>
              <a:buChar char="■"/>
              <a:defRPr>
                <a:latin typeface="Nunito"/>
                <a:ea typeface="Nunito"/>
                <a:cs typeface="Nunito"/>
                <a:sym typeface="Nunito"/>
              </a:defRPr>
            </a:lvl6pPr>
            <a:lvl7pPr marL="3200400" lvl="6" indent="-279400" rtl="0">
              <a:spcBef>
                <a:spcPts val="1600"/>
              </a:spcBef>
              <a:spcAft>
                <a:spcPts val="0"/>
              </a:spcAft>
              <a:buSzPts val="800"/>
              <a:buFont typeface="Nunito"/>
              <a:buChar char="●"/>
              <a:defRPr>
                <a:latin typeface="Nunito"/>
                <a:ea typeface="Nunito"/>
                <a:cs typeface="Nunito"/>
                <a:sym typeface="Nunito"/>
              </a:defRPr>
            </a:lvl7pPr>
            <a:lvl8pPr marL="3657600" lvl="7" indent="-273050" rtl="0">
              <a:spcBef>
                <a:spcPts val="1600"/>
              </a:spcBef>
              <a:spcAft>
                <a:spcPts val="0"/>
              </a:spcAft>
              <a:buSzPts val="700"/>
              <a:buFont typeface="Nunito"/>
              <a:buChar char="○"/>
              <a:defRPr>
                <a:latin typeface="Nunito"/>
                <a:ea typeface="Nunito"/>
                <a:cs typeface="Nunito"/>
                <a:sym typeface="Nunito"/>
              </a:defRPr>
            </a:lvl8pPr>
            <a:lvl9pPr marL="4114800" lvl="8" indent="-266700" rtl="0">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67" name="Google Shape;67;p16"/>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aphicFrame>
        <p:nvGraphicFramePr>
          <p:cNvPr id="70" name="Google Shape;70;p17"/>
          <p:cNvGraphicFramePr/>
          <p:nvPr/>
        </p:nvGraphicFramePr>
        <p:xfrm>
          <a:off x="201942" y="833662"/>
          <a:ext cx="3000000" cy="3000000"/>
        </p:xfrm>
        <a:graphic>
          <a:graphicData uri="http://schemas.openxmlformats.org/drawingml/2006/table">
            <a:tbl>
              <a:tblPr firstRow="1" bandRow="1">
                <a:noFill/>
                <a:tableStyleId>{F25A6280-E22B-435E-9E9F-F6D26BA1F67C}</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a:t>
                      </a:r>
                      <a:endParaRPr>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 Profile </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Business Insights for Marketing Team</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1</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Engage Online – Set up priority calling in lines – Upsell and Cross sell premium products</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2</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baseline="30000">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3</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71" name="Google Shape;71;p17"/>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4" name="Google Shape;74;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8"/>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9" name="Google Shape;79;p19"/>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6" name="Google Shape;86;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rtl="0">
              <a:spcBef>
                <a:spcPts val="0"/>
              </a:spcBef>
              <a:spcAft>
                <a:spcPts val="0"/>
              </a:spcAft>
              <a:buSzPts val="1500"/>
              <a:buChar char="●"/>
              <a:defRPr/>
            </a:lvl1pPr>
            <a:lvl2pPr marL="914400" lvl="1" indent="-311150" rtl="0">
              <a:spcBef>
                <a:spcPts val="1600"/>
              </a:spcBef>
              <a:spcAft>
                <a:spcPts val="0"/>
              </a:spcAft>
              <a:buSzPts val="1300"/>
              <a:buChar char="○"/>
              <a:defRPr/>
            </a:lvl2pPr>
            <a:lvl3pPr marL="1371600" lvl="2" indent="-304800" rtl="0">
              <a:spcBef>
                <a:spcPts val="1600"/>
              </a:spcBef>
              <a:spcAft>
                <a:spcPts val="0"/>
              </a:spcAft>
              <a:buSzPts val="1200"/>
              <a:buChar char="■"/>
              <a:defRPr/>
            </a:lvl3pPr>
            <a:lvl4pPr marL="1828800" lvl="3" indent="-298450" rtl="0">
              <a:spcBef>
                <a:spcPts val="1600"/>
              </a:spcBef>
              <a:spcAft>
                <a:spcPts val="0"/>
              </a:spcAft>
              <a:buSzPts val="1100"/>
              <a:buChar char="●"/>
              <a:defRPr/>
            </a:lvl4pPr>
            <a:lvl5pPr marL="2286000" lvl="4" indent="-292100" rtl="0">
              <a:spcBef>
                <a:spcPts val="1600"/>
              </a:spcBef>
              <a:spcAft>
                <a:spcPts val="0"/>
              </a:spcAft>
              <a:buSzPts val="1000"/>
              <a:buChar char="○"/>
              <a:defRPr/>
            </a:lvl5pPr>
            <a:lvl6pPr marL="2743200" lvl="5" indent="-285750" rtl="0">
              <a:spcBef>
                <a:spcPts val="1600"/>
              </a:spcBef>
              <a:spcAft>
                <a:spcPts val="0"/>
              </a:spcAft>
              <a:buSzPts val="900"/>
              <a:buChar char="■"/>
              <a:defRPr/>
            </a:lvl6pPr>
            <a:lvl7pPr marL="3200400" lvl="6" indent="-279400" rtl="0">
              <a:spcBef>
                <a:spcPts val="1600"/>
              </a:spcBef>
              <a:spcAft>
                <a:spcPts val="0"/>
              </a:spcAft>
              <a:buSzPts val="800"/>
              <a:buChar char="●"/>
              <a:defRPr/>
            </a:lvl7pPr>
            <a:lvl8pPr marL="3657600" lvl="7" indent="-273050" rtl="0">
              <a:spcBef>
                <a:spcPts val="1600"/>
              </a:spcBef>
              <a:spcAft>
                <a:spcPts val="0"/>
              </a:spcAft>
              <a:buSzPts val="700"/>
              <a:buChar char="○"/>
              <a:defRPr/>
            </a:lvl8pPr>
            <a:lvl9pPr marL="4114800" lvl="8" indent="-266700" rtl="0">
              <a:spcBef>
                <a:spcPts val="1600"/>
              </a:spcBef>
              <a:spcAft>
                <a:spcPts val="1600"/>
              </a:spcAft>
              <a:buSzPts val="600"/>
              <a:buChar char="■"/>
              <a:defRPr/>
            </a:lvl9pPr>
          </a:lstStyle>
          <a:p>
            <a:endParaRPr/>
          </a:p>
        </p:txBody>
      </p:sp>
      <p:sp>
        <p:nvSpPr>
          <p:cNvPr id="88" name="Google Shape;88;p21"/>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
        <p:nvSpPr>
          <p:cNvPr id="90" name="Google Shape;90;p22"/>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1"/>
        <p:cNvGrpSpPr/>
        <p:nvPr/>
      </p:nvGrpSpPr>
      <p:grpSpPr>
        <a:xfrm>
          <a:off x="0" y="0"/>
          <a:ext cx="0" cy="0"/>
          <a:chOff x="0" y="0"/>
          <a:chExt cx="0" cy="0"/>
        </a:xfrm>
      </p:grpSpPr>
      <p:sp>
        <p:nvSpPr>
          <p:cNvPr id="92" name="Google Shape;92;p23"/>
          <p:cNvSpPr/>
          <p:nvPr/>
        </p:nvSpPr>
        <p:spPr>
          <a:xfrm>
            <a:off x="1" y="-335"/>
            <a:ext cx="9144600" cy="5143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93" name="Google Shape;93;p23" descr="A close up of a logo&#10;&#10;Description automatically generated"/>
          <p:cNvPicPr preferRelativeResize="0"/>
          <p:nvPr/>
        </p:nvPicPr>
        <p:blipFill rotWithShape="1">
          <a:blip r:embed="rId3">
            <a:alphaModFix/>
          </a:blip>
          <a:srcRect l="42816" t="18359" r="37297" b="19152"/>
          <a:stretch/>
        </p:blipFill>
        <p:spPr>
          <a:xfrm>
            <a:off x="6052536" y="514443"/>
            <a:ext cx="2095112" cy="3703320"/>
          </a:xfrm>
          <a:prstGeom prst="rect">
            <a:avLst/>
          </a:prstGeom>
          <a:noFill/>
          <a:ln>
            <a:noFill/>
          </a:ln>
        </p:spPr>
      </p:pic>
      <p:sp>
        <p:nvSpPr>
          <p:cNvPr id="94" name="Google Shape;94;p23"/>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95" name="Google Shape;95;p23"/>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i="0" u="none" strike="noStrike" cap="none">
                <a:solidFill>
                  <a:schemeClr val="lt1"/>
                </a:solidFill>
                <a:latin typeface="Nunito ExtraBold"/>
                <a:ea typeface="Nunito ExtraBold"/>
                <a:cs typeface="Nunito ExtraBold"/>
                <a:sym typeface="Nunito ExtraBold"/>
              </a:rPr>
              <a:t>Happy Learning </a:t>
            </a:r>
            <a:r>
              <a:rPr lang="en" sz="3300">
                <a:solidFill>
                  <a:schemeClr val="lt1"/>
                </a:solidFill>
                <a:latin typeface="Nunito ExtraBold"/>
                <a:ea typeface="Nunito ExtraBold"/>
                <a:cs typeface="Nunito ExtraBold"/>
                <a:sym typeface="Nunito ExtraBold"/>
              </a:rPr>
              <a:t>!</a:t>
            </a:r>
            <a:endParaRPr sz="3300" i="0" u="none" strike="noStrike" cap="none">
              <a:solidFill>
                <a:schemeClr val="lt1"/>
              </a:solidFill>
              <a:latin typeface="Nunito ExtraBold"/>
              <a:ea typeface="Nunito ExtraBold"/>
              <a:cs typeface="Nunito ExtraBold"/>
              <a:sym typeface="Nunito ExtraBold"/>
            </a:endParaRPr>
          </a:p>
        </p:txBody>
      </p:sp>
      <p:pic>
        <p:nvPicPr>
          <p:cNvPr id="96" name="Google Shape;96;p23"/>
          <p:cNvPicPr preferRelativeResize="0"/>
          <p:nvPr/>
        </p:nvPicPr>
        <p:blipFill>
          <a:blip r:embed="rId4">
            <a:alphaModFix/>
          </a:blip>
          <a:stretch>
            <a:fillRect/>
          </a:stretch>
        </p:blipFill>
        <p:spPr>
          <a:xfrm>
            <a:off x="295874" y="683275"/>
            <a:ext cx="3757725" cy="825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2" type="obj">
  <p:cSld name="OBJECT">
    <p:spTree>
      <p:nvGrpSpPr>
        <p:cNvPr id="1" name="Shape 97"/>
        <p:cNvGrpSpPr/>
        <p:nvPr/>
      </p:nvGrpSpPr>
      <p:grpSpPr>
        <a:xfrm>
          <a:off x="0" y="0"/>
          <a:ext cx="0" cy="0"/>
          <a:chOff x="0" y="0"/>
          <a:chExt cx="0" cy="0"/>
        </a:xfrm>
      </p:grpSpPr>
      <p:sp>
        <p:nvSpPr>
          <p:cNvPr id="98" name="Google Shape;98;p24"/>
          <p:cNvSpPr txBox="1">
            <a:spLocks noGrp="1"/>
          </p:cNvSpPr>
          <p:nvPr>
            <p:ph type="ftr" idx="11"/>
          </p:nvPr>
        </p:nvSpPr>
        <p:spPr>
          <a:xfrm>
            <a:off x="1641703" y="4938710"/>
            <a:ext cx="5861100" cy="1239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sz="1100" b="0" i="0">
                <a:solidFill>
                  <a:schemeClr val="dk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2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2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solidFill>
                <a:srgbClr val="434343"/>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1"/>
        <p:cNvGrpSpPr/>
        <p:nvPr/>
      </p:nvGrpSpPr>
      <p:grpSpPr>
        <a:xfrm>
          <a:off x="0" y="0"/>
          <a:ext cx="0" cy="0"/>
          <a:chOff x="0" y="0"/>
          <a:chExt cx="0" cy="0"/>
        </a:xfrm>
      </p:grpSpPr>
      <p:sp>
        <p:nvSpPr>
          <p:cNvPr id="102" name="Google Shape;102;p25"/>
          <p:cNvSpPr txBox="1">
            <a:spLocks noGrp="1"/>
          </p:cNvSpPr>
          <p:nvPr>
            <p:ph type="title"/>
          </p:nvPr>
        </p:nvSpPr>
        <p:spPr>
          <a:xfrm>
            <a:off x="2493454" y="736816"/>
            <a:ext cx="4157100" cy="2253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200"/>
              <a:buNone/>
              <a:defRPr sz="1400" b="1" i="0">
                <a:solidFill>
                  <a:schemeClr val="dk1"/>
                </a:solidFill>
                <a:latin typeface="Arial"/>
                <a:ea typeface="Arial"/>
                <a:cs typeface="Arial"/>
                <a:sym typeface="Aria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3" name="Google Shape;103;p25"/>
          <p:cNvSpPr txBox="1">
            <a:spLocks noGrp="1"/>
          </p:cNvSpPr>
          <p:nvPr>
            <p:ph type="body" idx="1"/>
          </p:nvPr>
        </p:nvSpPr>
        <p:spPr>
          <a:xfrm>
            <a:off x="1373695" y="1067371"/>
            <a:ext cx="6396600" cy="2951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500"/>
              <a:buNone/>
              <a:defRPr b="0" i="0">
                <a:solidFill>
                  <a:schemeClr val="dk1"/>
                </a:solidFill>
              </a:defRPr>
            </a:lvl1pPr>
            <a:lvl2pPr marL="914400" lvl="1" indent="-228600" algn="l" rtl="0">
              <a:spcBef>
                <a:spcPts val="1600"/>
              </a:spcBef>
              <a:spcAft>
                <a:spcPts val="0"/>
              </a:spcAft>
              <a:buSzPts val="1300"/>
              <a:buNone/>
              <a:defRPr/>
            </a:lvl2pPr>
            <a:lvl3pPr marL="1371600" lvl="2" indent="-228600" algn="l" rtl="0">
              <a:spcBef>
                <a:spcPts val="1600"/>
              </a:spcBef>
              <a:spcAft>
                <a:spcPts val="0"/>
              </a:spcAft>
              <a:buSzPts val="1200"/>
              <a:buNone/>
              <a:defRPr/>
            </a:lvl3pPr>
            <a:lvl4pPr marL="1828800" lvl="3" indent="-228600" algn="l" rtl="0">
              <a:spcBef>
                <a:spcPts val="1600"/>
              </a:spcBef>
              <a:spcAft>
                <a:spcPts val="0"/>
              </a:spcAft>
              <a:buSzPts val="1100"/>
              <a:buNone/>
              <a:defRPr/>
            </a:lvl4pPr>
            <a:lvl5pPr marL="2286000" lvl="4" indent="-228600" algn="l" rtl="0">
              <a:spcBef>
                <a:spcPts val="1600"/>
              </a:spcBef>
              <a:spcAft>
                <a:spcPts val="0"/>
              </a:spcAft>
              <a:buSzPts val="1000"/>
              <a:buNone/>
              <a:defRPr/>
            </a:lvl5pPr>
            <a:lvl6pPr marL="2743200" lvl="5" indent="-228600" algn="l" rtl="0">
              <a:spcBef>
                <a:spcPts val="1600"/>
              </a:spcBef>
              <a:spcAft>
                <a:spcPts val="0"/>
              </a:spcAft>
              <a:buSzPts val="900"/>
              <a:buNone/>
              <a:defRPr/>
            </a:lvl6pPr>
            <a:lvl7pPr marL="3200400" lvl="6" indent="-228600" algn="l" rtl="0">
              <a:spcBef>
                <a:spcPts val="1600"/>
              </a:spcBef>
              <a:spcAft>
                <a:spcPts val="0"/>
              </a:spcAft>
              <a:buSzPts val="800"/>
              <a:buNone/>
              <a:defRPr/>
            </a:lvl7pPr>
            <a:lvl8pPr marL="3657600" lvl="7" indent="-228600" algn="l" rtl="0">
              <a:spcBef>
                <a:spcPts val="1600"/>
              </a:spcBef>
              <a:spcAft>
                <a:spcPts val="0"/>
              </a:spcAft>
              <a:buSzPts val="700"/>
              <a:buNone/>
              <a:defRPr/>
            </a:lvl8pPr>
            <a:lvl9pPr marL="4114800" lvl="8" indent="-228600" algn="l" rtl="0">
              <a:spcBef>
                <a:spcPts val="1600"/>
              </a:spcBef>
              <a:spcAft>
                <a:spcPts val="1600"/>
              </a:spcAft>
              <a:buSzPts val="600"/>
              <a:buNone/>
              <a:defRPr/>
            </a:lvl9pPr>
          </a:lstStyle>
          <a:p>
            <a:endParaRPr/>
          </a:p>
        </p:txBody>
      </p:sp>
      <p:sp>
        <p:nvSpPr>
          <p:cNvPr id="104" name="Google Shape;104;p25"/>
          <p:cNvSpPr txBox="1">
            <a:spLocks noGrp="1"/>
          </p:cNvSpPr>
          <p:nvPr>
            <p:ph type="ftr" idx="11"/>
          </p:nvPr>
        </p:nvSpPr>
        <p:spPr>
          <a:xfrm>
            <a:off x="701192" y="4884269"/>
            <a:ext cx="6987600" cy="202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sz="1200" b="0" i="0">
                <a:solidFill>
                  <a:srgbClr val="7E7E7E"/>
                </a:solidFill>
                <a:latin typeface="Tahoma"/>
                <a:ea typeface="Tahoma"/>
                <a:cs typeface="Tahoma"/>
                <a:sym typeface="Tahoma"/>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2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25"/>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solidFill>
                <a:srgbClr val="434343"/>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200"/>
              <a:buFont typeface="Nunito"/>
              <a:buNone/>
              <a:defRPr sz="2200" b="1">
                <a:solidFill>
                  <a:srgbClr val="434343"/>
                </a:solidFill>
                <a:latin typeface="Nunito"/>
                <a:ea typeface="Nunito"/>
                <a:cs typeface="Nunito"/>
                <a:sym typeface="Nunito"/>
              </a:defRPr>
            </a:lvl1pPr>
            <a:lvl2pPr lvl="1"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2pPr>
            <a:lvl3pPr lvl="2"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3pPr>
            <a:lvl4pPr lvl="3"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4pPr>
            <a:lvl5pPr lvl="4"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5pPr>
            <a:lvl6pPr lvl="5"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6pPr>
            <a:lvl7pPr lvl="6"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7pPr>
            <a:lvl8pPr lvl="7"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8pPr>
            <a:lvl9pPr lvl="8"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9pPr>
          </a:lstStyle>
          <a:p>
            <a:endParaRPr/>
          </a:p>
        </p:txBody>
      </p:sp>
      <p:sp>
        <p:nvSpPr>
          <p:cNvPr id="52" name="Google Shape;52;p13"/>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lvl="0" indent="-32385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1pPr>
            <a:lvl2pPr marL="914400" lvl="1" indent="-311150" rtl="0">
              <a:lnSpc>
                <a:spcPct val="115000"/>
              </a:lnSpc>
              <a:spcBef>
                <a:spcPts val="1600"/>
              </a:spcBef>
              <a:spcAft>
                <a:spcPts val="0"/>
              </a:spcAft>
              <a:buClr>
                <a:schemeClr val="dk2"/>
              </a:buClr>
              <a:buSzPts val="1300"/>
              <a:buFont typeface="Nunito"/>
              <a:buChar char="○"/>
              <a:defRPr sz="1300">
                <a:solidFill>
                  <a:schemeClr val="dk2"/>
                </a:solidFill>
                <a:latin typeface="Nunito"/>
                <a:ea typeface="Nunito"/>
                <a:cs typeface="Nunito"/>
                <a:sym typeface="Nunito"/>
              </a:defRPr>
            </a:lvl2pPr>
            <a:lvl3pPr marL="1371600" lvl="2" indent="-304800" rtl="0">
              <a:lnSpc>
                <a:spcPct val="115000"/>
              </a:lnSpc>
              <a:spcBef>
                <a:spcPts val="1600"/>
              </a:spcBef>
              <a:spcAft>
                <a:spcPts val="0"/>
              </a:spcAft>
              <a:buClr>
                <a:schemeClr val="dk2"/>
              </a:buClr>
              <a:buSzPts val="1200"/>
              <a:buFont typeface="Nunito"/>
              <a:buChar char="■"/>
              <a:defRPr sz="12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2100" rtl="0">
              <a:lnSpc>
                <a:spcPct val="115000"/>
              </a:lnSpc>
              <a:spcBef>
                <a:spcPts val="1600"/>
              </a:spcBef>
              <a:spcAft>
                <a:spcPts val="0"/>
              </a:spcAft>
              <a:buClr>
                <a:schemeClr val="dk2"/>
              </a:buClr>
              <a:buSzPts val="1000"/>
              <a:buFont typeface="Nunito"/>
              <a:buChar char="○"/>
              <a:defRPr sz="1000">
                <a:solidFill>
                  <a:schemeClr val="dk2"/>
                </a:solidFill>
                <a:latin typeface="Nunito"/>
                <a:ea typeface="Nunito"/>
                <a:cs typeface="Nunito"/>
                <a:sym typeface="Nunito"/>
              </a:defRPr>
            </a:lvl5pPr>
            <a:lvl6pPr marL="2743200" lvl="5" indent="-285750" rtl="0">
              <a:lnSpc>
                <a:spcPct val="115000"/>
              </a:lnSpc>
              <a:spcBef>
                <a:spcPts val="1600"/>
              </a:spcBef>
              <a:spcAft>
                <a:spcPts val="0"/>
              </a:spcAft>
              <a:buClr>
                <a:schemeClr val="dk2"/>
              </a:buClr>
              <a:buSzPts val="900"/>
              <a:buFont typeface="Nunito"/>
              <a:buChar char="■"/>
              <a:defRPr sz="900">
                <a:solidFill>
                  <a:schemeClr val="dk2"/>
                </a:solidFill>
                <a:latin typeface="Nunito"/>
                <a:ea typeface="Nunito"/>
                <a:cs typeface="Nunito"/>
                <a:sym typeface="Nunito"/>
              </a:defRPr>
            </a:lvl6pPr>
            <a:lvl7pPr marL="3200400" lvl="6" indent="-279400" rtl="0">
              <a:lnSpc>
                <a:spcPct val="115000"/>
              </a:lnSpc>
              <a:spcBef>
                <a:spcPts val="1600"/>
              </a:spcBef>
              <a:spcAft>
                <a:spcPts val="0"/>
              </a:spcAft>
              <a:buClr>
                <a:schemeClr val="dk2"/>
              </a:buClr>
              <a:buSzPts val="800"/>
              <a:buFont typeface="Nunito"/>
              <a:buChar char="●"/>
              <a:defRPr sz="800">
                <a:solidFill>
                  <a:schemeClr val="dk2"/>
                </a:solidFill>
                <a:latin typeface="Nunito"/>
                <a:ea typeface="Nunito"/>
                <a:cs typeface="Nunito"/>
                <a:sym typeface="Nunito"/>
              </a:defRPr>
            </a:lvl7pPr>
            <a:lvl8pPr marL="3657600" lvl="7" indent="-273050" rtl="0">
              <a:lnSpc>
                <a:spcPct val="115000"/>
              </a:lnSpc>
              <a:spcBef>
                <a:spcPts val="1600"/>
              </a:spcBef>
              <a:spcAft>
                <a:spcPts val="0"/>
              </a:spcAft>
              <a:buClr>
                <a:schemeClr val="dk2"/>
              </a:buClr>
              <a:buSzPts val="700"/>
              <a:buFont typeface="Nunito"/>
              <a:buChar char="○"/>
              <a:defRPr sz="700">
                <a:solidFill>
                  <a:schemeClr val="dk2"/>
                </a:solidFill>
                <a:latin typeface="Nunito"/>
                <a:ea typeface="Nunito"/>
                <a:cs typeface="Nunito"/>
                <a:sym typeface="Nunito"/>
              </a:defRPr>
            </a:lvl8pPr>
            <a:lvl9pPr marL="4114800" lvl="8" indent="-266700" rtl="0">
              <a:lnSpc>
                <a:spcPct val="115000"/>
              </a:lnSpc>
              <a:spcBef>
                <a:spcPts val="1600"/>
              </a:spcBef>
              <a:spcAft>
                <a:spcPts val="1600"/>
              </a:spcAft>
              <a:buClr>
                <a:schemeClr val="dk2"/>
              </a:buClr>
              <a:buSzPts val="600"/>
              <a:buFont typeface="Nunito"/>
              <a:buChar char="■"/>
              <a:defRPr sz="600">
                <a:solidFill>
                  <a:schemeClr val="dk2"/>
                </a:solidFill>
                <a:latin typeface="Nunito"/>
                <a:ea typeface="Nunito"/>
                <a:cs typeface="Nunito"/>
                <a:sym typeface="Nunito"/>
              </a:defRPr>
            </a:lvl9pPr>
          </a:lstStyle>
          <a:p>
            <a:endParaRPr/>
          </a:p>
        </p:txBody>
      </p:sp>
      <p:pic>
        <p:nvPicPr>
          <p:cNvPr id="53" name="Google Shape;53;p13"/>
          <p:cNvPicPr preferRelativeResize="0"/>
          <p:nvPr/>
        </p:nvPicPr>
        <p:blipFill rotWithShape="1">
          <a:blip r:embed="rId14">
            <a:alphaModFix/>
          </a:blip>
          <a:srcRect t="5277" b="5277"/>
          <a:stretch/>
        </p:blipFill>
        <p:spPr>
          <a:xfrm>
            <a:off x="7524724" y="66776"/>
            <a:ext cx="1563426" cy="307350"/>
          </a:xfrm>
          <a:prstGeom prst="rect">
            <a:avLst/>
          </a:prstGeom>
          <a:noFill/>
          <a:ln>
            <a:noFill/>
          </a:ln>
        </p:spPr>
      </p:pic>
      <p:pic>
        <p:nvPicPr>
          <p:cNvPr id="54" name="Google Shape;54;p13"/>
          <p:cNvPicPr preferRelativeResize="0"/>
          <p:nvPr/>
        </p:nvPicPr>
        <p:blipFill>
          <a:blip r:embed="rId15">
            <a:alphaModFix/>
          </a:blip>
          <a:stretch>
            <a:fillRect/>
          </a:stretch>
        </p:blipFill>
        <p:spPr>
          <a:xfrm>
            <a:off x="0" y="0"/>
            <a:ext cx="182880" cy="676656"/>
          </a:xfrm>
          <a:prstGeom prst="rect">
            <a:avLst/>
          </a:prstGeom>
          <a:noFill/>
          <a:ln>
            <a:noFill/>
          </a:ln>
        </p:spPr>
      </p:pic>
      <p:sp>
        <p:nvSpPr>
          <p:cNvPr id="55" name="Google Shape;55;p13"/>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lvl="0" indent="0" algn="ctr" rtl="0">
              <a:lnSpc>
                <a:spcPct val="102500"/>
              </a:lnSpc>
              <a:spcBef>
                <a:spcPts val="0"/>
              </a:spcBef>
              <a:spcAft>
                <a:spcPts val="0"/>
              </a:spcAft>
              <a:buNone/>
            </a:pPr>
            <a:r>
              <a:rPr lang="en" sz="700" b="1">
                <a:solidFill>
                  <a:srgbClr val="434343"/>
                </a:solidFill>
                <a:latin typeface="Nunito"/>
                <a:ea typeface="Nunito"/>
                <a:cs typeface="Nunito"/>
                <a:sym typeface="Nunito"/>
              </a:rPr>
              <a:t>Proprietary content. © Great Learning. All Rights Reserved. Unauthorized use or distribution prohibited.</a:t>
            </a:r>
            <a:endParaRPr sz="700" b="1">
              <a:solidFill>
                <a:srgbClr val="434343"/>
              </a:solidFill>
              <a:latin typeface="Nunito"/>
              <a:ea typeface="Nunito"/>
              <a:cs typeface="Nunito"/>
              <a:sym typeface="Nunito"/>
            </a:endParaRPr>
          </a:p>
        </p:txBody>
      </p:sp>
      <p:sp>
        <p:nvSpPr>
          <p:cNvPr id="56" name="Google Shape;56;p1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lvl="0" algn="ctr" rtl="0">
              <a:buNone/>
              <a:defRPr sz="800" b="1">
                <a:solidFill>
                  <a:srgbClr val="434343"/>
                </a:solidFill>
                <a:latin typeface="Nunito"/>
                <a:ea typeface="Nunito"/>
                <a:cs typeface="Nunito"/>
                <a:sym typeface="Nunito"/>
              </a:defRPr>
            </a:lvl1pPr>
            <a:lvl2pPr lvl="1" algn="ctr" rtl="0">
              <a:buNone/>
              <a:defRPr sz="800" b="1">
                <a:solidFill>
                  <a:srgbClr val="434343"/>
                </a:solidFill>
                <a:latin typeface="Nunito"/>
                <a:ea typeface="Nunito"/>
                <a:cs typeface="Nunito"/>
                <a:sym typeface="Nunito"/>
              </a:defRPr>
            </a:lvl2pPr>
            <a:lvl3pPr lvl="2" algn="ctr" rtl="0">
              <a:buNone/>
              <a:defRPr sz="800" b="1">
                <a:solidFill>
                  <a:srgbClr val="434343"/>
                </a:solidFill>
                <a:latin typeface="Nunito"/>
                <a:ea typeface="Nunito"/>
                <a:cs typeface="Nunito"/>
                <a:sym typeface="Nunito"/>
              </a:defRPr>
            </a:lvl3pPr>
            <a:lvl4pPr lvl="3" algn="ctr" rtl="0">
              <a:buNone/>
              <a:defRPr sz="800" b="1">
                <a:solidFill>
                  <a:srgbClr val="434343"/>
                </a:solidFill>
                <a:latin typeface="Nunito"/>
                <a:ea typeface="Nunito"/>
                <a:cs typeface="Nunito"/>
                <a:sym typeface="Nunito"/>
              </a:defRPr>
            </a:lvl4pPr>
            <a:lvl5pPr lvl="4" algn="ctr" rtl="0">
              <a:buNone/>
              <a:defRPr sz="800" b="1">
                <a:solidFill>
                  <a:srgbClr val="434343"/>
                </a:solidFill>
                <a:latin typeface="Nunito"/>
                <a:ea typeface="Nunito"/>
                <a:cs typeface="Nunito"/>
                <a:sym typeface="Nunito"/>
              </a:defRPr>
            </a:lvl5pPr>
            <a:lvl6pPr lvl="5" algn="ctr" rtl="0">
              <a:buNone/>
              <a:defRPr sz="800" b="1">
                <a:solidFill>
                  <a:srgbClr val="434343"/>
                </a:solidFill>
                <a:latin typeface="Nunito"/>
                <a:ea typeface="Nunito"/>
                <a:cs typeface="Nunito"/>
                <a:sym typeface="Nunito"/>
              </a:defRPr>
            </a:lvl6pPr>
            <a:lvl7pPr lvl="6" algn="ctr" rtl="0">
              <a:buNone/>
              <a:defRPr sz="800" b="1">
                <a:solidFill>
                  <a:srgbClr val="434343"/>
                </a:solidFill>
                <a:latin typeface="Nunito"/>
                <a:ea typeface="Nunito"/>
                <a:cs typeface="Nunito"/>
                <a:sym typeface="Nunito"/>
              </a:defRPr>
            </a:lvl7pPr>
            <a:lvl8pPr lvl="7" algn="ctr" rtl="0">
              <a:buNone/>
              <a:defRPr sz="800" b="1">
                <a:solidFill>
                  <a:srgbClr val="434343"/>
                </a:solidFill>
                <a:latin typeface="Nunito"/>
                <a:ea typeface="Nunito"/>
                <a:cs typeface="Nunito"/>
                <a:sym typeface="Nunito"/>
              </a:defRPr>
            </a:lvl8pPr>
            <a:lvl9pPr lvl="8" algn="ctr"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6"/>
          <p:cNvSpPr txBox="1">
            <a:spLocks noGrp="1"/>
          </p:cNvSpPr>
          <p:nvPr>
            <p:ph type="ctrTitle"/>
          </p:nvPr>
        </p:nvSpPr>
        <p:spPr>
          <a:xfrm>
            <a:off x="2223647" y="1887575"/>
            <a:ext cx="68277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a:ea typeface="Arial"/>
                <a:cs typeface="Arial"/>
                <a:sym typeface="Arial"/>
              </a:rPr>
              <a:t>E-news Express</a:t>
            </a:r>
            <a:br>
              <a:rPr lang="en" dirty="0">
                <a:latin typeface="Arial"/>
                <a:ea typeface="Arial"/>
                <a:cs typeface="Arial"/>
                <a:sym typeface="Arial"/>
              </a:rPr>
            </a:br>
            <a:r>
              <a:rPr lang="en" dirty="0">
                <a:latin typeface="Arial"/>
                <a:ea typeface="Arial"/>
                <a:cs typeface="Arial"/>
                <a:sym typeface="Arial"/>
              </a:rPr>
              <a:t>Business Case - Analysis</a:t>
            </a:r>
            <a:endParaRPr dirty="0">
              <a:latin typeface="Arial"/>
              <a:ea typeface="Arial"/>
              <a:cs typeface="Arial"/>
              <a:sym typeface="Arial"/>
            </a:endParaRPr>
          </a:p>
        </p:txBody>
      </p:sp>
      <p:sp>
        <p:nvSpPr>
          <p:cNvPr id="2" name="TextBox 1">
            <a:extLst>
              <a:ext uri="{FF2B5EF4-FFF2-40B4-BE49-F238E27FC236}">
                <a16:creationId xmlns:a16="http://schemas.microsoft.com/office/drawing/2014/main" id="{3D3E95E4-4053-4033-9397-693101E52B08}"/>
              </a:ext>
            </a:extLst>
          </p:cNvPr>
          <p:cNvSpPr txBox="1"/>
          <p:nvPr/>
        </p:nvSpPr>
        <p:spPr>
          <a:xfrm>
            <a:off x="3764280" y="4107180"/>
            <a:ext cx="4724400" cy="523220"/>
          </a:xfrm>
          <a:prstGeom prst="rect">
            <a:avLst/>
          </a:prstGeom>
          <a:noFill/>
        </p:spPr>
        <p:txBody>
          <a:bodyPr wrap="square" rtlCol="0">
            <a:spAutoFit/>
          </a:bodyPr>
          <a:lstStyle/>
          <a:p>
            <a:r>
              <a:rPr lang="en-US" dirty="0"/>
              <a:t>SARAVANAN RANGARAJAN (SR)</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202550" y="289279"/>
            <a:ext cx="8520600" cy="779762"/>
          </a:xfrm>
          <a:prstGeom prst="rect">
            <a:avLst/>
          </a:prstGeom>
        </p:spPr>
        <p:txBody>
          <a:bodyPr spcFirstLastPara="1" wrap="square" lIns="91425" tIns="91425" rIns="91425" bIns="91425" anchor="t" anchorCtr="0">
            <a:noAutofit/>
          </a:bodyPr>
          <a:lstStyle/>
          <a:p>
            <a:pPr algn="l"/>
            <a:r>
              <a:rPr lang="en-US" b="1" i="0" dirty="0">
                <a:solidFill>
                  <a:srgbClr val="000000"/>
                </a:solidFill>
                <a:effectLst/>
                <a:latin typeface="Helvetica Neue"/>
              </a:rPr>
              <a:t>Conversion rate for new page greater than conversion rate of old page</a:t>
            </a:r>
          </a:p>
        </p:txBody>
      </p:sp>
      <p:sp>
        <p:nvSpPr>
          <p:cNvPr id="134" name="Google Shape;134;p30"/>
          <p:cNvSpPr txBox="1">
            <a:spLocks noGrp="1"/>
          </p:cNvSpPr>
          <p:nvPr>
            <p:ph type="body" idx="1"/>
          </p:nvPr>
        </p:nvSpPr>
        <p:spPr>
          <a:xfrm>
            <a:off x="558896" y="1156447"/>
            <a:ext cx="7161434" cy="3523129"/>
          </a:xfrm>
          <a:prstGeom prst="rect">
            <a:avLst/>
          </a:prstGeom>
        </p:spPr>
        <p:txBody>
          <a:bodyPr spcFirstLastPara="1" wrap="square" lIns="91425" tIns="91425" rIns="91425" bIns="91425" anchor="t" anchorCtr="0">
            <a:noAutofit/>
          </a:bodyPr>
          <a:lstStyle/>
          <a:p>
            <a:pPr marL="406400" indent="-285750">
              <a:buClr>
                <a:schemeClr val="dk1"/>
              </a:buClr>
              <a:buSzPts val="1700"/>
            </a:pPr>
            <a:r>
              <a:rPr lang="en-US" sz="1200" dirty="0">
                <a:solidFill>
                  <a:srgbClr val="000000"/>
                </a:solidFill>
                <a:latin typeface="Arial"/>
                <a:ea typeface="Arial"/>
                <a:cs typeface="Arial"/>
                <a:sym typeface="Arial"/>
              </a:rPr>
              <a:t>Performed 2 tailed Z – Test to validate the Business question</a:t>
            </a:r>
          </a:p>
          <a:p>
            <a:pPr marL="406400" indent="-285750">
              <a:buClr>
                <a:schemeClr val="dk1"/>
              </a:buClr>
              <a:buSzPts val="1700"/>
            </a:pPr>
            <a:r>
              <a:rPr lang="en-US" sz="1200" dirty="0">
                <a:solidFill>
                  <a:srgbClr val="000000"/>
                </a:solidFill>
                <a:latin typeface="Arial"/>
                <a:ea typeface="Arial"/>
                <a:cs typeface="Arial"/>
                <a:sym typeface="Arial"/>
              </a:rPr>
              <a:t>Following Qualification about data is validated</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Binomially distributed population - Yes, a user is either converted or not</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Random sampling from the population - Yes, we are informed that the collected sample is a simple random sample.</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Can the binomial distribution have approximated to normal distribution - Yes. For binary data, CLT works slower than usual. The standard thing is to check whether np and n(1-p) are greater than or equal to 10. Here, n and p refer to the sample size and sample proportion respectively.</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All values are above &gt;= 10</a:t>
            </a:r>
          </a:p>
          <a:p>
            <a:pPr marL="749300" lvl="1" indent="-171450">
              <a:spcBef>
                <a:spcPts val="0"/>
              </a:spcBef>
              <a:buClr>
                <a:schemeClr val="dk1"/>
              </a:buClr>
              <a:buSzPts val="1700"/>
              <a:buFont typeface="Wingdings" panose="05000000000000000000" pitchFamily="2" charset="2"/>
              <a:buChar char="Ø"/>
            </a:pPr>
            <a:r>
              <a:rPr lang="en-US" sz="1000" dirty="0">
                <a:solidFill>
                  <a:srgbClr val="000000"/>
                </a:solidFill>
                <a:latin typeface="Arial"/>
                <a:ea typeface="Arial"/>
                <a:cs typeface="Arial"/>
                <a:sym typeface="Arial"/>
              </a:rPr>
              <a:t>Some Statistical Figures</a:t>
            </a:r>
          </a:p>
          <a:p>
            <a:pPr marL="120650" lvl="0" indent="0" algn="l" rtl="0">
              <a:spcBef>
                <a:spcPts val="0"/>
              </a:spcBef>
              <a:spcAft>
                <a:spcPts val="0"/>
              </a:spcAft>
              <a:buClr>
                <a:schemeClr val="dk1"/>
              </a:buClr>
              <a:buSzPts val="1700"/>
              <a:buNone/>
            </a:pPr>
            <a:r>
              <a:rPr lang="en-US" sz="1000" dirty="0">
                <a:solidFill>
                  <a:srgbClr val="000000"/>
                </a:solidFill>
                <a:latin typeface="Arial"/>
                <a:ea typeface="Arial"/>
                <a:cs typeface="Arial"/>
                <a:sym typeface="Arial"/>
              </a:rPr>
              <a:t>		</a:t>
            </a:r>
            <a:r>
              <a:rPr lang="en-US" sz="800" i="1" dirty="0">
                <a:solidFill>
                  <a:srgbClr val="000000"/>
                </a:solidFill>
                <a:latin typeface="Arial"/>
                <a:ea typeface="Arial"/>
                <a:cs typeface="Arial"/>
                <a:sym typeface="Arial"/>
              </a:rPr>
              <a:t>Conversion rate for new users is 66%</a:t>
            </a:r>
          </a:p>
          <a:p>
            <a:pPr marL="120650" lvl="0" indent="0" algn="l" rtl="0">
              <a:spcBef>
                <a:spcPts val="0"/>
              </a:spcBef>
              <a:spcAft>
                <a:spcPts val="0"/>
              </a:spcAft>
              <a:buClr>
                <a:schemeClr val="dk1"/>
              </a:buClr>
              <a:buSzPts val="1700"/>
              <a:buNone/>
            </a:pPr>
            <a:r>
              <a:rPr lang="en-US" sz="800" i="1" dirty="0">
                <a:solidFill>
                  <a:srgbClr val="000000"/>
                </a:solidFill>
                <a:latin typeface="Arial"/>
                <a:ea typeface="Arial"/>
                <a:cs typeface="Arial"/>
                <a:sym typeface="Arial"/>
              </a:rPr>
              <a:t>		Conversion rate of Old users is 42%</a:t>
            </a:r>
          </a:p>
          <a:p>
            <a:pPr marL="120650" lvl="0" indent="0" algn="l" rtl="0">
              <a:spcBef>
                <a:spcPts val="0"/>
              </a:spcBef>
              <a:spcAft>
                <a:spcPts val="0"/>
              </a:spcAft>
              <a:buClr>
                <a:schemeClr val="dk1"/>
              </a:buClr>
              <a:buSzPts val="1700"/>
              <a:buNone/>
            </a:pPr>
            <a:endParaRPr lang="en-US" sz="800" i="1"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r>
              <a:rPr lang="en-US" sz="1200" b="1" i="1" u="sng" dirty="0">
                <a:solidFill>
                  <a:srgbClr val="000000"/>
                </a:solidFill>
                <a:latin typeface="Arial"/>
                <a:ea typeface="Arial"/>
                <a:cs typeface="Arial"/>
                <a:sym typeface="Arial"/>
              </a:rPr>
              <a:t>Formulated the Hypothesis and found P value much less that rejecting null Hypothesis of Conversion rate across old and new features are same.</a:t>
            </a: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4308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202550" y="289279"/>
            <a:ext cx="8520600" cy="524268"/>
          </a:xfrm>
          <a:prstGeom prst="rect">
            <a:avLst/>
          </a:prstGeom>
        </p:spPr>
        <p:txBody>
          <a:bodyPr spcFirstLastPara="1" wrap="square" lIns="91425" tIns="91425" rIns="91425" bIns="91425" anchor="t" anchorCtr="0">
            <a:noAutofit/>
          </a:bodyPr>
          <a:lstStyle/>
          <a:p>
            <a:pPr algn="l"/>
            <a:r>
              <a:rPr lang="en-US" b="1" i="0" dirty="0">
                <a:solidFill>
                  <a:srgbClr val="000000"/>
                </a:solidFill>
                <a:effectLst/>
                <a:latin typeface="Helvetica Neue"/>
              </a:rPr>
              <a:t>Does Converted status depend on Pref Language</a:t>
            </a:r>
          </a:p>
        </p:txBody>
      </p:sp>
      <p:sp>
        <p:nvSpPr>
          <p:cNvPr id="134" name="Google Shape;134;p30"/>
          <p:cNvSpPr txBox="1">
            <a:spLocks noGrp="1"/>
          </p:cNvSpPr>
          <p:nvPr>
            <p:ph type="body" idx="1"/>
          </p:nvPr>
        </p:nvSpPr>
        <p:spPr>
          <a:xfrm>
            <a:off x="420850" y="759759"/>
            <a:ext cx="5280703" cy="3523129"/>
          </a:xfrm>
          <a:prstGeom prst="rect">
            <a:avLst/>
          </a:prstGeom>
        </p:spPr>
        <p:txBody>
          <a:bodyPr spcFirstLastPara="1" wrap="square" lIns="91425" tIns="91425" rIns="91425" bIns="91425" anchor="t" anchorCtr="0">
            <a:noAutofit/>
          </a:bodyPr>
          <a:lstStyle/>
          <a:p>
            <a:pPr marL="406400" indent="-285750">
              <a:buClr>
                <a:schemeClr val="dk1"/>
              </a:buClr>
              <a:buSzPts val="1700"/>
            </a:pPr>
            <a:r>
              <a:rPr lang="en-US" sz="1200" dirty="0">
                <a:solidFill>
                  <a:srgbClr val="000000"/>
                </a:solidFill>
                <a:latin typeface="Arial"/>
                <a:ea typeface="Arial"/>
                <a:cs typeface="Arial"/>
                <a:sym typeface="Arial"/>
              </a:rPr>
              <a:t>Performed Chi Square Independence test to check relationship between the categorical values.</a:t>
            </a:r>
          </a:p>
          <a:p>
            <a:pPr marL="406400" indent="-285750">
              <a:buClr>
                <a:schemeClr val="dk1"/>
              </a:buClr>
              <a:buSzPts val="1700"/>
            </a:pPr>
            <a:r>
              <a:rPr lang="en-US" sz="1200" dirty="0">
                <a:solidFill>
                  <a:srgbClr val="000000"/>
                </a:solidFill>
                <a:latin typeface="Arial"/>
                <a:ea typeface="Arial"/>
                <a:cs typeface="Arial"/>
                <a:sym typeface="Arial"/>
              </a:rPr>
              <a:t>Following Qualification about data is validated</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Categorical variables - yes</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Expected value of the number of sample observations in each level of the variable is at least 5 - Yes</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Random Sampling from the population - Yes.</a:t>
            </a:r>
          </a:p>
          <a:p>
            <a:pPr marL="749300" lvl="1" indent="-171450">
              <a:spcBef>
                <a:spcPts val="0"/>
              </a:spcBef>
              <a:buClr>
                <a:schemeClr val="dk1"/>
              </a:buClr>
              <a:buSzPts val="1700"/>
              <a:buFont typeface="Wingdings" panose="05000000000000000000" pitchFamily="2" charset="2"/>
              <a:buChar char="Ø"/>
            </a:pPr>
            <a:r>
              <a:rPr lang="en-US" sz="1000" dirty="0">
                <a:solidFill>
                  <a:srgbClr val="000000"/>
                </a:solidFill>
                <a:latin typeface="Arial"/>
                <a:ea typeface="Arial"/>
                <a:cs typeface="Arial"/>
                <a:sym typeface="Arial"/>
              </a:rPr>
              <a:t>Some Statistical Figures</a:t>
            </a:r>
          </a:p>
          <a:p>
            <a:pPr marL="749300" lvl="1" indent="-171450">
              <a:spcBef>
                <a:spcPts val="0"/>
              </a:spcBef>
              <a:buClr>
                <a:schemeClr val="dk1"/>
              </a:buClr>
              <a:buSzPts val="1700"/>
              <a:buFont typeface="Wingdings" panose="05000000000000000000" pitchFamily="2" charset="2"/>
              <a:buChar char="Ø"/>
            </a:pPr>
            <a:endParaRPr lang="en-US" sz="1000"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r>
              <a:rPr lang="en-US" sz="1000" dirty="0">
                <a:solidFill>
                  <a:srgbClr val="000000"/>
                </a:solidFill>
                <a:latin typeface="Arial"/>
                <a:ea typeface="Arial"/>
                <a:cs typeface="Arial"/>
                <a:sym typeface="Arial"/>
              </a:rPr>
              <a:t>		</a:t>
            </a:r>
            <a:endParaRPr lang="en-US" sz="800" i="1"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200" b="1" i="1" u="sng"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200" b="1" i="1" u="sng"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200" b="1" i="1" u="sng"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r>
              <a:rPr lang="en-US" sz="1200" b="1" i="1" u="sng" dirty="0">
                <a:solidFill>
                  <a:srgbClr val="000000"/>
                </a:solidFill>
                <a:latin typeface="Arial"/>
                <a:ea typeface="Arial"/>
                <a:cs typeface="Arial"/>
                <a:sym typeface="Arial"/>
              </a:rPr>
              <a:t>Formulated the Hypothesis and found P value much greater that fail to reject null Hypothesis, </a:t>
            </a:r>
            <a:r>
              <a:rPr lang="en-US" sz="1200" b="1" i="1" u="sng" dirty="0">
                <a:solidFill>
                  <a:srgbClr val="000000"/>
                </a:solidFill>
                <a:latin typeface="Arial"/>
                <a:cs typeface="Arial"/>
              </a:rPr>
              <a:t>Hence we do have enough statistical evidence to conclude that Converted status depend on </a:t>
            </a:r>
            <a:r>
              <a:rPr lang="en-US" sz="1200" b="1" i="1" u="sng" dirty="0" err="1">
                <a:solidFill>
                  <a:srgbClr val="000000"/>
                </a:solidFill>
                <a:latin typeface="Arial"/>
                <a:cs typeface="Arial"/>
              </a:rPr>
              <a:t>Preferred_language</a:t>
            </a:r>
            <a:r>
              <a:rPr lang="en-US" sz="1200" b="1" i="1" u="sng" dirty="0">
                <a:solidFill>
                  <a:srgbClr val="000000"/>
                </a:solidFill>
                <a:latin typeface="Arial"/>
                <a:cs typeface="Arial"/>
              </a:rPr>
              <a:t> at 5% significance level</a:t>
            </a:r>
            <a:endParaRPr lang="en-US" sz="1200" b="1" i="1" u="sng" dirty="0">
              <a:solidFill>
                <a:srgbClr val="000000"/>
              </a:solidFill>
              <a:latin typeface="Arial"/>
              <a:cs typeface="Arial"/>
              <a:sym typeface="Arial"/>
            </a:endParaRP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961D9979-2B1A-47C6-A7FB-11C2716345AC}"/>
              </a:ext>
            </a:extLst>
          </p:cNvPr>
          <p:cNvPicPr>
            <a:picLocks noChangeAspect="1"/>
          </p:cNvPicPr>
          <p:nvPr/>
        </p:nvPicPr>
        <p:blipFill>
          <a:blip r:embed="rId3"/>
          <a:stretch>
            <a:fillRect/>
          </a:stretch>
        </p:blipFill>
        <p:spPr>
          <a:xfrm>
            <a:off x="5701553" y="1284028"/>
            <a:ext cx="3442447" cy="2279444"/>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D3FB2261-74B1-4CDD-94AD-C2DB3A025149}"/>
              </a:ext>
            </a:extLst>
          </p:cNvPr>
          <p:cNvPicPr>
            <a:picLocks noChangeAspect="1"/>
          </p:cNvPicPr>
          <p:nvPr/>
        </p:nvPicPr>
        <p:blipFill>
          <a:blip r:embed="rId4"/>
          <a:stretch>
            <a:fillRect/>
          </a:stretch>
        </p:blipFill>
        <p:spPr>
          <a:xfrm>
            <a:off x="1423987" y="2285159"/>
            <a:ext cx="3781425" cy="848006"/>
          </a:xfrm>
          <a:prstGeom prst="rect">
            <a:avLst/>
          </a:prstGeom>
        </p:spPr>
      </p:pic>
    </p:spTree>
    <p:extLst>
      <p:ext uri="{BB962C8B-B14F-4D97-AF65-F5344CB8AC3E}">
        <p14:creationId xmlns:p14="http://schemas.microsoft.com/office/powerpoint/2010/main" val="396964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202550" y="289279"/>
            <a:ext cx="8520600" cy="524268"/>
          </a:xfrm>
          <a:prstGeom prst="rect">
            <a:avLst/>
          </a:prstGeom>
        </p:spPr>
        <p:txBody>
          <a:bodyPr spcFirstLastPara="1" wrap="square" lIns="91425" tIns="91425" rIns="91425" bIns="91425" anchor="t" anchorCtr="0">
            <a:noAutofit/>
          </a:bodyPr>
          <a:lstStyle/>
          <a:p>
            <a:pPr algn="l"/>
            <a:r>
              <a:rPr lang="en-US" b="1" i="0" dirty="0">
                <a:solidFill>
                  <a:srgbClr val="000000"/>
                </a:solidFill>
                <a:effectLst/>
                <a:latin typeface="Helvetica Neue"/>
              </a:rPr>
              <a:t>Is the mean time spent on the new page same for the different language users?</a:t>
            </a:r>
          </a:p>
        </p:txBody>
      </p:sp>
      <p:sp>
        <p:nvSpPr>
          <p:cNvPr id="134" name="Google Shape;134;p30"/>
          <p:cNvSpPr txBox="1">
            <a:spLocks noGrp="1"/>
          </p:cNvSpPr>
          <p:nvPr>
            <p:ph type="body" idx="1"/>
          </p:nvPr>
        </p:nvSpPr>
        <p:spPr>
          <a:xfrm>
            <a:off x="420850" y="1109382"/>
            <a:ext cx="5280703" cy="3173506"/>
          </a:xfrm>
          <a:prstGeom prst="rect">
            <a:avLst/>
          </a:prstGeom>
        </p:spPr>
        <p:txBody>
          <a:bodyPr spcFirstLastPara="1" wrap="square" lIns="91425" tIns="91425" rIns="91425" bIns="91425" anchor="t" anchorCtr="0">
            <a:noAutofit/>
          </a:bodyPr>
          <a:lstStyle/>
          <a:p>
            <a:pPr marL="406400" indent="-285750">
              <a:buClr>
                <a:schemeClr val="dk1"/>
              </a:buClr>
              <a:buSzPts val="1700"/>
            </a:pPr>
            <a:r>
              <a:rPr lang="en-US" sz="1200" dirty="0">
                <a:solidFill>
                  <a:srgbClr val="000000"/>
                </a:solidFill>
                <a:latin typeface="Arial"/>
                <a:ea typeface="Arial"/>
                <a:cs typeface="Arial"/>
                <a:sym typeface="Arial"/>
              </a:rPr>
              <a:t>Performed one way ANOVA f-test to check on the equality of means.</a:t>
            </a:r>
          </a:p>
          <a:p>
            <a:pPr marL="406400" indent="-285750">
              <a:buClr>
                <a:schemeClr val="dk1"/>
              </a:buClr>
              <a:buSzPts val="1700"/>
            </a:pPr>
            <a:r>
              <a:rPr lang="en-US" sz="1200" dirty="0">
                <a:solidFill>
                  <a:srgbClr val="000000"/>
                </a:solidFill>
                <a:latin typeface="Arial"/>
                <a:ea typeface="Arial"/>
                <a:cs typeface="Arial"/>
                <a:sym typeface="Arial"/>
              </a:rPr>
              <a:t>Following Qualification about data is validated</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Perform </a:t>
            </a:r>
            <a:r>
              <a:rPr lang="en-US" sz="800" dirty="0" err="1">
                <a:solidFill>
                  <a:srgbClr val="000000"/>
                </a:solidFill>
                <a:latin typeface="Arial"/>
                <a:ea typeface="Arial"/>
                <a:cs typeface="Arial"/>
                <a:sym typeface="Arial"/>
              </a:rPr>
              <a:t>Levene</a:t>
            </a:r>
            <a:r>
              <a:rPr lang="en-US" sz="800" dirty="0">
                <a:solidFill>
                  <a:srgbClr val="000000"/>
                </a:solidFill>
                <a:latin typeface="Arial"/>
                <a:ea typeface="Arial"/>
                <a:cs typeface="Arial"/>
                <a:sym typeface="Arial"/>
              </a:rPr>
              <a:t> test for variance equality – Population variance are equal.</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Perform Shapiro-Wilk’s test for normality – Follows normal distribution</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Random Sampling from the population - Yes.</a:t>
            </a:r>
          </a:p>
          <a:p>
            <a:pPr marL="749300" lvl="1" indent="-171450">
              <a:spcBef>
                <a:spcPts val="0"/>
              </a:spcBef>
              <a:buClr>
                <a:schemeClr val="dk1"/>
              </a:buClr>
              <a:buSzPts val="1700"/>
              <a:buFont typeface="Wingdings" panose="05000000000000000000" pitchFamily="2" charset="2"/>
              <a:buChar char="Ø"/>
            </a:pPr>
            <a:r>
              <a:rPr lang="en-US" sz="1000" dirty="0">
                <a:solidFill>
                  <a:srgbClr val="000000"/>
                </a:solidFill>
                <a:latin typeface="Arial"/>
                <a:ea typeface="Arial"/>
                <a:cs typeface="Arial"/>
                <a:sym typeface="Arial"/>
              </a:rPr>
              <a:t>Some Statistical Figures</a:t>
            </a:r>
          </a:p>
          <a:p>
            <a:pPr marL="1035050" lvl="2" indent="0">
              <a:spcBef>
                <a:spcPts val="0"/>
              </a:spcBef>
              <a:buClr>
                <a:schemeClr val="dk1"/>
              </a:buClr>
              <a:buSzPts val="1700"/>
              <a:buNone/>
            </a:pPr>
            <a:r>
              <a:rPr lang="en-US" sz="900" i="1" dirty="0">
                <a:solidFill>
                  <a:srgbClr val="000000"/>
                </a:solidFill>
                <a:latin typeface="Arial"/>
                <a:ea typeface="Arial"/>
                <a:cs typeface="Arial"/>
                <a:sym typeface="Arial"/>
              </a:rPr>
              <a:t>English    6.663750</a:t>
            </a:r>
          </a:p>
          <a:p>
            <a:pPr marL="1035050" lvl="2" indent="0">
              <a:spcBef>
                <a:spcPts val="0"/>
              </a:spcBef>
              <a:buClr>
                <a:schemeClr val="dk1"/>
              </a:buClr>
              <a:buSzPts val="1700"/>
              <a:buNone/>
            </a:pPr>
            <a:r>
              <a:rPr lang="en-US" sz="900" i="1" dirty="0">
                <a:solidFill>
                  <a:srgbClr val="000000"/>
                </a:solidFill>
                <a:latin typeface="Arial"/>
                <a:ea typeface="Arial"/>
                <a:cs typeface="Arial"/>
                <a:sym typeface="Arial"/>
              </a:rPr>
              <a:t>French     6.196471</a:t>
            </a:r>
          </a:p>
          <a:p>
            <a:pPr marL="1035050" lvl="2" indent="0">
              <a:spcBef>
                <a:spcPts val="0"/>
              </a:spcBef>
              <a:buClr>
                <a:schemeClr val="dk1"/>
              </a:buClr>
              <a:buSzPts val="1700"/>
              <a:buNone/>
            </a:pPr>
            <a:r>
              <a:rPr lang="en-US" sz="900" i="1" dirty="0">
                <a:solidFill>
                  <a:srgbClr val="000000"/>
                </a:solidFill>
                <a:latin typeface="Arial"/>
                <a:ea typeface="Arial"/>
                <a:cs typeface="Arial"/>
                <a:sym typeface="Arial"/>
              </a:rPr>
              <a:t>Spanish    5.835294</a:t>
            </a:r>
          </a:p>
          <a:p>
            <a:pPr marL="749300" lvl="1" indent="-171450">
              <a:spcBef>
                <a:spcPts val="0"/>
              </a:spcBef>
              <a:buClr>
                <a:schemeClr val="dk1"/>
              </a:buClr>
              <a:buSzPts val="1700"/>
              <a:buFont typeface="Wingdings" panose="05000000000000000000" pitchFamily="2" charset="2"/>
              <a:buChar char="Ø"/>
            </a:pPr>
            <a:endParaRPr lang="en-US" sz="1000"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r>
              <a:rPr lang="en-US" sz="1000" dirty="0">
                <a:solidFill>
                  <a:srgbClr val="000000"/>
                </a:solidFill>
                <a:latin typeface="Arial"/>
                <a:ea typeface="Arial"/>
                <a:cs typeface="Arial"/>
                <a:sym typeface="Arial"/>
              </a:rPr>
              <a:t>		</a:t>
            </a:r>
            <a:endParaRPr lang="en-US" sz="800" i="1"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200" b="1" i="1" u="sng"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r>
              <a:rPr lang="en-US" sz="1200" b="1" i="1" u="sng" dirty="0">
                <a:solidFill>
                  <a:srgbClr val="000000"/>
                </a:solidFill>
                <a:latin typeface="Arial"/>
                <a:ea typeface="Arial"/>
                <a:cs typeface="Arial"/>
                <a:sym typeface="Arial"/>
              </a:rPr>
              <a:t>Formulated the Hypothesis and found P value much greater that fail to reject null Hypothesis, </a:t>
            </a:r>
            <a:r>
              <a:rPr lang="en-US" sz="1200" b="1" i="1" u="sng" dirty="0">
                <a:solidFill>
                  <a:srgbClr val="000000"/>
                </a:solidFill>
                <a:latin typeface="Arial"/>
                <a:cs typeface="Arial"/>
              </a:rPr>
              <a:t>Hence we do have enough statistical evidence to conclude that the mean time spent by users on new landing page is almost same at 5% significance level.</a:t>
            </a:r>
            <a:endParaRPr lang="en-US" sz="1200" b="1" i="1" u="sng" dirty="0">
              <a:solidFill>
                <a:srgbClr val="000000"/>
              </a:solidFill>
              <a:latin typeface="Arial"/>
              <a:cs typeface="Arial"/>
              <a:sym typeface="Arial"/>
            </a:endParaRP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p:txBody>
      </p:sp>
      <p:pic>
        <p:nvPicPr>
          <p:cNvPr id="4" name="Picture 3" descr="Chart, box and whisker chart&#10;&#10;Description automatically generated">
            <a:extLst>
              <a:ext uri="{FF2B5EF4-FFF2-40B4-BE49-F238E27FC236}">
                <a16:creationId xmlns:a16="http://schemas.microsoft.com/office/drawing/2014/main" id="{7DAB7C06-0AC5-45FE-B646-C4F3598D5A4F}"/>
              </a:ext>
            </a:extLst>
          </p:cNvPr>
          <p:cNvPicPr>
            <a:picLocks noChangeAspect="1"/>
          </p:cNvPicPr>
          <p:nvPr/>
        </p:nvPicPr>
        <p:blipFill>
          <a:blip r:embed="rId3"/>
          <a:stretch>
            <a:fillRect/>
          </a:stretch>
        </p:blipFill>
        <p:spPr>
          <a:xfrm>
            <a:off x="5076276" y="1415304"/>
            <a:ext cx="3781424" cy="1825438"/>
          </a:xfrm>
          <a:prstGeom prst="rect">
            <a:avLst/>
          </a:prstGeom>
        </p:spPr>
      </p:pic>
    </p:spTree>
    <p:extLst>
      <p:ext uri="{BB962C8B-B14F-4D97-AF65-F5344CB8AC3E}">
        <p14:creationId xmlns:p14="http://schemas.microsoft.com/office/powerpoint/2010/main" val="3981507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A794-537D-433C-8446-E654245BCCD0}"/>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6AB500BF-155F-48F1-833E-632FA708ADC5}"/>
              </a:ext>
            </a:extLst>
          </p:cNvPr>
          <p:cNvSpPr>
            <a:spLocks noGrp="1"/>
          </p:cNvSpPr>
          <p:nvPr>
            <p:ph type="body" idx="1"/>
          </p:nvPr>
        </p:nvSpPr>
        <p:spPr/>
        <p:txBody>
          <a:bodyPr/>
          <a:lstStyle/>
          <a:p>
            <a:r>
              <a:rPr lang="en-US" dirty="0"/>
              <a:t>Questions give different Perspective, most of the time result in idea. </a:t>
            </a:r>
          </a:p>
        </p:txBody>
      </p:sp>
      <p:pic>
        <p:nvPicPr>
          <p:cNvPr id="5" name="Picture 4" descr="Person with idea concept">
            <a:extLst>
              <a:ext uri="{FF2B5EF4-FFF2-40B4-BE49-F238E27FC236}">
                <a16:creationId xmlns:a16="http://schemas.microsoft.com/office/drawing/2014/main" id="{DD1FC135-BEAD-45A9-8BA9-0F544F038318}"/>
              </a:ext>
            </a:extLst>
          </p:cNvPr>
          <p:cNvPicPr>
            <a:picLocks noChangeAspect="1"/>
          </p:cNvPicPr>
          <p:nvPr/>
        </p:nvPicPr>
        <p:blipFill>
          <a:blip r:embed="rId2"/>
          <a:stretch>
            <a:fillRect/>
          </a:stretch>
        </p:blipFill>
        <p:spPr>
          <a:xfrm>
            <a:off x="2354915" y="1595349"/>
            <a:ext cx="3708579" cy="2472386"/>
          </a:xfrm>
          <a:prstGeom prst="rect">
            <a:avLst/>
          </a:prstGeom>
          <a:ln>
            <a:noFill/>
          </a:ln>
          <a:effectLst>
            <a:softEdge rad="112500"/>
          </a:effectLst>
        </p:spPr>
      </p:pic>
    </p:spTree>
    <p:extLst>
      <p:ext uri="{BB962C8B-B14F-4D97-AF65-F5344CB8AC3E}">
        <p14:creationId xmlns:p14="http://schemas.microsoft.com/office/powerpoint/2010/main" val="19616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70129" y="6703219"/>
            <a:ext cx="15008700" cy="697800"/>
          </a:xfrm>
          <a:prstGeom prst="rect">
            <a:avLst/>
          </a:prstGeom>
        </p:spPr>
        <p:txBody>
          <a:bodyPr spcFirstLastPara="1" wrap="square" lIns="0" tIns="12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Contents</a:t>
            </a:r>
            <a:endParaRPr>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33ED661F-0FB0-42AC-AA05-EB0560445120}"/>
              </a:ext>
            </a:extLst>
          </p:cNvPr>
          <p:cNvSpPr txBox="1"/>
          <p:nvPr/>
        </p:nvSpPr>
        <p:spPr>
          <a:xfrm>
            <a:off x="383241" y="861979"/>
            <a:ext cx="4740088" cy="3293209"/>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t>Business Problem Overview</a:t>
            </a:r>
          </a:p>
          <a:p>
            <a:pPr marL="285750" indent="-285750">
              <a:buFont typeface="Wingdings" panose="05000000000000000000" pitchFamily="2" charset="2"/>
              <a:buChar char="Ø"/>
            </a:pPr>
            <a:r>
              <a:rPr lang="en-US" sz="1200" dirty="0"/>
              <a:t>Solution Approach</a:t>
            </a:r>
          </a:p>
          <a:p>
            <a:pPr marL="285750" indent="-285750">
              <a:buFont typeface="Wingdings" panose="05000000000000000000" pitchFamily="2" charset="2"/>
              <a:buChar char="Ø"/>
            </a:pPr>
            <a:r>
              <a:rPr lang="en-US" sz="1200" dirty="0"/>
              <a:t>Data Overview</a:t>
            </a:r>
          </a:p>
          <a:p>
            <a:pPr marL="285750" indent="-285750">
              <a:buFont typeface="Wingdings" panose="05000000000000000000" pitchFamily="2" charset="2"/>
              <a:buChar char="Ø"/>
            </a:pPr>
            <a:r>
              <a:rPr lang="en" sz="1200" dirty="0">
                <a:solidFill>
                  <a:srgbClr val="000000"/>
                </a:solidFill>
                <a:latin typeface="Arial"/>
                <a:ea typeface="Arial"/>
                <a:cs typeface="Arial"/>
                <a:sym typeface="Arial"/>
              </a:rPr>
              <a:t>Time S</a:t>
            </a:r>
            <a:r>
              <a:rPr lang="en-US" sz="1200" dirty="0">
                <a:solidFill>
                  <a:srgbClr val="000000"/>
                </a:solidFill>
                <a:latin typeface="Arial"/>
                <a:ea typeface="Arial"/>
                <a:cs typeface="Arial"/>
                <a:sym typeface="Arial"/>
              </a:rPr>
              <a:t>p</a:t>
            </a:r>
            <a:r>
              <a:rPr lang="en" sz="1200" dirty="0">
                <a:solidFill>
                  <a:srgbClr val="000000"/>
                </a:solidFill>
                <a:latin typeface="Arial"/>
                <a:ea typeface="Arial"/>
                <a:cs typeface="Arial"/>
                <a:sym typeface="Arial"/>
              </a:rPr>
              <a:t>ent by Various language P</a:t>
            </a:r>
            <a:r>
              <a:rPr lang="en-US" sz="1200" dirty="0">
                <a:solidFill>
                  <a:srgbClr val="000000"/>
                </a:solidFill>
                <a:latin typeface="Arial"/>
                <a:ea typeface="Arial"/>
                <a:cs typeface="Arial"/>
                <a:sym typeface="Arial"/>
              </a:rPr>
              <a:t>r</a:t>
            </a:r>
            <a:r>
              <a:rPr lang="en" sz="1200" dirty="0">
                <a:solidFill>
                  <a:srgbClr val="000000"/>
                </a:solidFill>
                <a:latin typeface="Arial"/>
                <a:ea typeface="Arial"/>
                <a:cs typeface="Arial"/>
                <a:sym typeface="Arial"/>
              </a:rPr>
              <a:t>eference </a:t>
            </a:r>
          </a:p>
          <a:p>
            <a:pPr marL="285750" indent="-285750">
              <a:buFont typeface="Wingdings" panose="05000000000000000000" pitchFamily="2" charset="2"/>
              <a:buChar char="Ø"/>
            </a:pPr>
            <a:r>
              <a:rPr lang="en" sz="1200" dirty="0">
                <a:solidFill>
                  <a:srgbClr val="000000"/>
                </a:solidFill>
                <a:latin typeface="Arial"/>
                <a:ea typeface="Arial"/>
                <a:cs typeface="Arial"/>
                <a:sym typeface="Arial"/>
              </a:rPr>
              <a:t>Time S</a:t>
            </a:r>
            <a:r>
              <a:rPr lang="en-US" sz="1200" dirty="0">
                <a:solidFill>
                  <a:srgbClr val="000000"/>
                </a:solidFill>
                <a:latin typeface="Arial"/>
                <a:ea typeface="Arial"/>
                <a:cs typeface="Arial"/>
                <a:sym typeface="Arial"/>
              </a:rPr>
              <a:t>p</a:t>
            </a:r>
            <a:r>
              <a:rPr lang="en" sz="1200" dirty="0">
                <a:solidFill>
                  <a:srgbClr val="000000"/>
                </a:solidFill>
                <a:latin typeface="Arial"/>
                <a:ea typeface="Arial"/>
                <a:cs typeface="Arial"/>
                <a:sym typeface="Arial"/>
              </a:rPr>
              <a:t>ent by </a:t>
            </a:r>
            <a:r>
              <a:rPr lang="en-US" sz="1200" dirty="0">
                <a:solidFill>
                  <a:srgbClr val="000000"/>
                </a:solidFill>
                <a:latin typeface="Arial"/>
                <a:ea typeface="Arial"/>
                <a:cs typeface="Arial"/>
                <a:sym typeface="Arial"/>
              </a:rPr>
              <a:t>Feature </a:t>
            </a:r>
            <a:r>
              <a:rPr lang="en" sz="1200" dirty="0">
                <a:solidFill>
                  <a:srgbClr val="000000"/>
                </a:solidFill>
                <a:latin typeface="Arial"/>
                <a:ea typeface="Arial"/>
                <a:cs typeface="Arial"/>
                <a:sym typeface="Arial"/>
              </a:rPr>
              <a:t>&amp; Conversion</a:t>
            </a:r>
          </a:p>
          <a:p>
            <a:pPr marL="285750" indent="-285750">
              <a:buFont typeface="Wingdings" panose="05000000000000000000" pitchFamily="2" charset="2"/>
              <a:buChar char="Ø"/>
            </a:pPr>
            <a:r>
              <a:rPr lang="en-US" sz="1200" dirty="0"/>
              <a:t>EDA Insights</a:t>
            </a:r>
          </a:p>
          <a:p>
            <a:pPr marL="285750" indent="-285750">
              <a:buFont typeface="Wingdings" panose="05000000000000000000" pitchFamily="2" charset="2"/>
              <a:buChar char="Ø"/>
            </a:pPr>
            <a:r>
              <a:rPr lang="en-US" sz="1200" dirty="0"/>
              <a:t>Do the users spend more time on the new landing page than the old landing page?</a:t>
            </a:r>
          </a:p>
          <a:p>
            <a:pPr marL="285750" indent="-285750">
              <a:buFont typeface="Wingdings" panose="05000000000000000000" pitchFamily="2" charset="2"/>
              <a:buChar char="Ø"/>
            </a:pPr>
            <a:r>
              <a:rPr lang="en-US" sz="1200" dirty="0"/>
              <a:t>Is the conversion rate (the proportion of users who visit the landing page and get converted) for the new page greater than the conversion rate for the old page?</a:t>
            </a:r>
          </a:p>
          <a:p>
            <a:pPr marL="285750" indent="-285750">
              <a:buFont typeface="Wingdings" panose="05000000000000000000" pitchFamily="2" charset="2"/>
              <a:buChar char="Ø"/>
            </a:pPr>
            <a:r>
              <a:rPr lang="en-US" sz="1200" dirty="0"/>
              <a:t>Does the converted status depend on the preferred language?</a:t>
            </a:r>
          </a:p>
          <a:p>
            <a:pPr marL="285750" indent="-285750">
              <a:buFont typeface="Wingdings" panose="05000000000000000000" pitchFamily="2" charset="2"/>
              <a:buChar char="Ø"/>
            </a:pPr>
            <a:r>
              <a:rPr lang="en-US" sz="1200" dirty="0"/>
              <a:t>Is the mean time spent on the new page same for the different language users?</a:t>
            </a:r>
          </a:p>
          <a:p>
            <a:pPr marL="285750" indent="-285750">
              <a:buFont typeface="Wingdings" panose="05000000000000000000" pitchFamily="2" charset="2"/>
              <a:buChar char="Ø"/>
            </a:pPr>
            <a:r>
              <a:rPr lang="en-US" sz="1200" dirty="0"/>
              <a:t>Questions</a:t>
            </a:r>
          </a:p>
          <a:p>
            <a:endParaRPr lang="en-US" dirty="0"/>
          </a:p>
          <a:p>
            <a:endParaRPr lang="en-US" dirty="0"/>
          </a:p>
        </p:txBody>
      </p:sp>
      <p:pic>
        <p:nvPicPr>
          <p:cNvPr id="5" name="Picture 4" descr="Graph">
            <a:extLst>
              <a:ext uri="{FF2B5EF4-FFF2-40B4-BE49-F238E27FC236}">
                <a16:creationId xmlns:a16="http://schemas.microsoft.com/office/drawing/2014/main" id="{459F8CE3-A898-4006-A942-822A5FCDC2AA}"/>
              </a:ext>
            </a:extLst>
          </p:cNvPr>
          <p:cNvPicPr>
            <a:picLocks noChangeAspect="1"/>
          </p:cNvPicPr>
          <p:nvPr/>
        </p:nvPicPr>
        <p:blipFill>
          <a:blip r:embed="rId3"/>
          <a:stretch>
            <a:fillRect/>
          </a:stretch>
        </p:blipFill>
        <p:spPr>
          <a:xfrm>
            <a:off x="5957047" y="1055503"/>
            <a:ext cx="2171700" cy="2373497"/>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Arial"/>
                <a:ea typeface="Arial"/>
                <a:cs typeface="Arial"/>
                <a:sym typeface="Arial"/>
              </a:rPr>
              <a:t>Business Problem Overview</a:t>
            </a:r>
            <a:endParaRPr dirty="0">
              <a:solidFill>
                <a:srgbClr val="000000"/>
              </a:solidFill>
              <a:latin typeface="Arial"/>
              <a:ea typeface="Arial"/>
              <a:cs typeface="Arial"/>
              <a:sym typeface="Arial"/>
            </a:endParaRPr>
          </a:p>
        </p:txBody>
      </p:sp>
      <p:graphicFrame>
        <p:nvGraphicFramePr>
          <p:cNvPr id="12" name="Diagram 11">
            <a:extLst>
              <a:ext uri="{FF2B5EF4-FFF2-40B4-BE49-F238E27FC236}">
                <a16:creationId xmlns:a16="http://schemas.microsoft.com/office/drawing/2014/main" id="{4269AC67-56A8-4E87-BE65-D16B6A6069B1}"/>
              </a:ext>
            </a:extLst>
          </p:cNvPr>
          <p:cNvGraphicFramePr/>
          <p:nvPr>
            <p:extLst>
              <p:ext uri="{D42A27DB-BD31-4B8C-83A1-F6EECF244321}">
                <p14:modId xmlns:p14="http://schemas.microsoft.com/office/powerpoint/2010/main" val="3921248543"/>
              </p:ext>
            </p:extLst>
          </p:nvPr>
        </p:nvGraphicFramePr>
        <p:xfrm>
          <a:off x="202550" y="861975"/>
          <a:ext cx="8629800" cy="37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Arial"/>
                <a:ea typeface="Arial"/>
                <a:cs typeface="Arial"/>
                <a:sym typeface="Arial"/>
              </a:rPr>
              <a:t>Solution Approach</a:t>
            </a:r>
            <a:endParaRPr dirty="0">
              <a:solidFill>
                <a:srgbClr val="000000"/>
              </a:solidFill>
              <a:latin typeface="Arial"/>
              <a:ea typeface="Arial"/>
              <a:cs typeface="Arial"/>
              <a:sym typeface="Arial"/>
            </a:endParaRPr>
          </a:p>
        </p:txBody>
      </p:sp>
      <p:graphicFrame>
        <p:nvGraphicFramePr>
          <p:cNvPr id="12" name="Diagram 11">
            <a:extLst>
              <a:ext uri="{FF2B5EF4-FFF2-40B4-BE49-F238E27FC236}">
                <a16:creationId xmlns:a16="http://schemas.microsoft.com/office/drawing/2014/main" id="{4269AC67-56A8-4E87-BE65-D16B6A6069B1}"/>
              </a:ext>
            </a:extLst>
          </p:cNvPr>
          <p:cNvGraphicFramePr/>
          <p:nvPr>
            <p:extLst>
              <p:ext uri="{D42A27DB-BD31-4B8C-83A1-F6EECF244321}">
                <p14:modId xmlns:p14="http://schemas.microsoft.com/office/powerpoint/2010/main" val="1301408948"/>
              </p:ext>
            </p:extLst>
          </p:nvPr>
        </p:nvGraphicFramePr>
        <p:xfrm>
          <a:off x="202550" y="861975"/>
          <a:ext cx="8629800" cy="37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5345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Data Overview</a:t>
            </a:r>
            <a:endParaRPr>
              <a:solidFill>
                <a:srgbClr val="000000"/>
              </a:solidFill>
              <a:latin typeface="Arial"/>
              <a:ea typeface="Arial"/>
              <a:cs typeface="Arial"/>
              <a:sym typeface="Arial"/>
            </a:endParaRPr>
          </a:p>
        </p:txBody>
      </p:sp>
      <p:sp>
        <p:nvSpPr>
          <p:cNvPr id="128" name="Google Shape;128;p29"/>
          <p:cNvSpPr txBox="1">
            <a:spLocks noGrp="1"/>
          </p:cNvSpPr>
          <p:nvPr>
            <p:ph type="body" idx="1"/>
          </p:nvPr>
        </p:nvSpPr>
        <p:spPr>
          <a:xfrm>
            <a:off x="202550" y="861975"/>
            <a:ext cx="8629800" cy="3706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000000"/>
              </a:buClr>
              <a:buSzPts val="1700"/>
              <a:buFont typeface="Arial"/>
              <a:buChar char="●"/>
            </a:pPr>
            <a:r>
              <a:rPr lang="en" sz="1200" dirty="0">
                <a:solidFill>
                  <a:srgbClr val="000000"/>
                </a:solidFill>
                <a:latin typeface="Arial"/>
                <a:ea typeface="Arial"/>
                <a:cs typeface="Arial"/>
                <a:sym typeface="Arial"/>
              </a:rPr>
              <a:t>D</a:t>
            </a:r>
            <a:r>
              <a:rPr lang="en-US" sz="1200" dirty="0">
                <a:solidFill>
                  <a:srgbClr val="000000"/>
                </a:solidFill>
                <a:latin typeface="Arial"/>
                <a:ea typeface="Arial"/>
                <a:cs typeface="Arial"/>
                <a:sym typeface="Arial"/>
              </a:rPr>
              <a:t>a</a:t>
            </a:r>
            <a:r>
              <a:rPr lang="en" sz="1200" dirty="0">
                <a:solidFill>
                  <a:srgbClr val="000000"/>
                </a:solidFill>
                <a:latin typeface="Arial"/>
                <a:ea typeface="Arial"/>
                <a:cs typeface="Arial"/>
                <a:sym typeface="Arial"/>
              </a:rPr>
              <a:t>ta was collected across user group named control and treatment. It contains following fields</a:t>
            </a:r>
          </a:p>
          <a:p>
            <a:pPr lvl="1" indent="-336550">
              <a:spcBef>
                <a:spcPts val="0"/>
              </a:spcBef>
              <a:buClr>
                <a:srgbClr val="000000"/>
              </a:buClr>
              <a:buSzPts val="1700"/>
              <a:buFont typeface="Arial"/>
              <a:buChar char="●"/>
            </a:pPr>
            <a:r>
              <a:rPr lang="en-US" sz="1200" dirty="0" err="1">
                <a:solidFill>
                  <a:srgbClr val="000000"/>
                </a:solidFill>
                <a:latin typeface="Arial"/>
                <a:ea typeface="Arial"/>
                <a:cs typeface="Arial"/>
                <a:sym typeface="Arial"/>
              </a:rPr>
              <a:t>user_id</a:t>
            </a:r>
            <a:r>
              <a:rPr lang="en-US" sz="1200" dirty="0">
                <a:solidFill>
                  <a:srgbClr val="000000"/>
                </a:solidFill>
                <a:latin typeface="Arial"/>
                <a:ea typeface="Arial"/>
                <a:cs typeface="Arial"/>
                <a:sym typeface="Arial"/>
              </a:rPr>
              <a:t> - This represents the user ID of the person visiting the website.</a:t>
            </a:r>
          </a:p>
          <a:p>
            <a:pPr lvl="1" indent="-336550">
              <a:spcBef>
                <a:spcPts val="0"/>
              </a:spcBef>
              <a:buClr>
                <a:srgbClr val="000000"/>
              </a:buClr>
              <a:buSzPts val="1700"/>
              <a:buFont typeface="Arial"/>
              <a:buChar char="●"/>
            </a:pPr>
            <a:r>
              <a:rPr lang="en-US" sz="1200" dirty="0">
                <a:solidFill>
                  <a:srgbClr val="000000"/>
                </a:solidFill>
                <a:latin typeface="Arial"/>
                <a:ea typeface="Arial"/>
                <a:cs typeface="Arial"/>
                <a:sym typeface="Arial"/>
              </a:rPr>
              <a:t>group - This represents whether the user belongs to the first group (control) or the second group (treatment).</a:t>
            </a:r>
          </a:p>
          <a:p>
            <a:pPr lvl="1" indent="-336550">
              <a:spcBef>
                <a:spcPts val="0"/>
              </a:spcBef>
              <a:buClr>
                <a:srgbClr val="000000"/>
              </a:buClr>
              <a:buSzPts val="1700"/>
              <a:buFont typeface="Arial"/>
              <a:buChar char="●"/>
            </a:pPr>
            <a:r>
              <a:rPr lang="en-US" sz="1200" dirty="0" err="1">
                <a:solidFill>
                  <a:srgbClr val="000000"/>
                </a:solidFill>
                <a:latin typeface="Arial"/>
                <a:ea typeface="Arial"/>
                <a:cs typeface="Arial"/>
                <a:sym typeface="Arial"/>
              </a:rPr>
              <a:t>landing_page</a:t>
            </a:r>
            <a:r>
              <a:rPr lang="en-US" sz="1200" dirty="0">
                <a:solidFill>
                  <a:srgbClr val="000000"/>
                </a:solidFill>
                <a:latin typeface="Arial"/>
                <a:ea typeface="Arial"/>
                <a:cs typeface="Arial"/>
                <a:sym typeface="Arial"/>
              </a:rPr>
              <a:t> - This represents whether the landing page is new or old.</a:t>
            </a:r>
          </a:p>
          <a:p>
            <a:pPr lvl="1" indent="-336550">
              <a:spcBef>
                <a:spcPts val="0"/>
              </a:spcBef>
              <a:buClr>
                <a:srgbClr val="000000"/>
              </a:buClr>
              <a:buSzPts val="1700"/>
              <a:buFont typeface="Arial"/>
              <a:buChar char="●"/>
            </a:pPr>
            <a:r>
              <a:rPr lang="en-US" sz="1200" dirty="0" err="1">
                <a:solidFill>
                  <a:srgbClr val="000000"/>
                </a:solidFill>
                <a:latin typeface="Arial"/>
                <a:ea typeface="Arial"/>
                <a:cs typeface="Arial"/>
                <a:sym typeface="Arial"/>
              </a:rPr>
              <a:t>time_spent_on_the_page</a:t>
            </a:r>
            <a:r>
              <a:rPr lang="en-US" sz="1200" dirty="0">
                <a:solidFill>
                  <a:srgbClr val="000000"/>
                </a:solidFill>
                <a:latin typeface="Arial"/>
                <a:ea typeface="Arial"/>
                <a:cs typeface="Arial"/>
                <a:sym typeface="Arial"/>
              </a:rPr>
              <a:t> - This represents the time (in minutes) spent by the user on the landing page.</a:t>
            </a:r>
          </a:p>
          <a:p>
            <a:pPr lvl="1" indent="-336550">
              <a:spcBef>
                <a:spcPts val="0"/>
              </a:spcBef>
              <a:buClr>
                <a:srgbClr val="000000"/>
              </a:buClr>
              <a:buSzPts val="1700"/>
              <a:buFont typeface="Arial"/>
              <a:buChar char="●"/>
            </a:pPr>
            <a:r>
              <a:rPr lang="en-US" sz="1200" dirty="0">
                <a:solidFill>
                  <a:srgbClr val="000000"/>
                </a:solidFill>
                <a:latin typeface="Arial"/>
                <a:ea typeface="Arial"/>
                <a:cs typeface="Arial"/>
                <a:sym typeface="Arial"/>
              </a:rPr>
              <a:t>converted - This represents whether the user gets converted to a subscriber of the news portal or not.</a:t>
            </a:r>
          </a:p>
          <a:p>
            <a:pPr lvl="1" indent="-336550">
              <a:buClr>
                <a:srgbClr val="000000"/>
              </a:buClr>
              <a:buSzPts val="1700"/>
              <a:buFont typeface="Arial"/>
              <a:buChar char="●"/>
            </a:pPr>
            <a:r>
              <a:rPr lang="en-US" sz="1200" dirty="0" err="1">
                <a:solidFill>
                  <a:srgbClr val="000000"/>
                </a:solidFill>
                <a:latin typeface="Arial"/>
                <a:ea typeface="Arial"/>
                <a:cs typeface="Arial"/>
                <a:sym typeface="Arial"/>
              </a:rPr>
              <a:t>language_preferred</a:t>
            </a:r>
            <a:r>
              <a:rPr lang="en-US" sz="1200" dirty="0">
                <a:solidFill>
                  <a:srgbClr val="000000"/>
                </a:solidFill>
                <a:latin typeface="Arial"/>
                <a:ea typeface="Arial"/>
                <a:cs typeface="Arial"/>
                <a:sym typeface="Arial"/>
              </a:rPr>
              <a:t> - This represents the language chosen by the user to view the landing page.</a:t>
            </a:r>
          </a:p>
          <a:p>
            <a:pPr indent="-336550">
              <a:buClr>
                <a:srgbClr val="000000"/>
              </a:buClr>
              <a:buSzPts val="1700"/>
              <a:buFont typeface="Arial"/>
              <a:buChar char="●"/>
            </a:pPr>
            <a:r>
              <a:rPr lang="en-US" sz="1400" dirty="0">
                <a:solidFill>
                  <a:srgbClr val="000000"/>
                </a:solidFill>
                <a:latin typeface="Arial"/>
                <a:ea typeface="Arial"/>
                <a:cs typeface="Arial"/>
                <a:sym typeface="Arial"/>
              </a:rPr>
              <a:t>It has 2 Numerical values &amp; 4 Categorical values ( Group, Landing Page, Converted, Language Preferred)</a:t>
            </a:r>
          </a:p>
          <a:p>
            <a:pPr indent="-336550">
              <a:buClr>
                <a:srgbClr val="000000"/>
              </a:buClr>
              <a:buSzPts val="1700"/>
              <a:buFont typeface="Arial"/>
              <a:buChar char="●"/>
            </a:pPr>
            <a:r>
              <a:rPr lang="en-US" sz="1400" dirty="0">
                <a:solidFill>
                  <a:srgbClr val="000000"/>
                </a:solidFill>
                <a:latin typeface="Arial"/>
                <a:ea typeface="Arial"/>
                <a:cs typeface="Arial"/>
                <a:sym typeface="Arial"/>
              </a:rPr>
              <a:t>Null checks have been done to check the data. No null values exist.</a:t>
            </a:r>
          </a:p>
          <a:p>
            <a:pPr indent="-336550">
              <a:buClr>
                <a:srgbClr val="000000"/>
              </a:buClr>
              <a:buSzPts val="1700"/>
              <a:buFont typeface="Arial"/>
              <a:buChar char="●"/>
            </a:pPr>
            <a:r>
              <a:rPr lang="en-US" sz="1400" dirty="0">
                <a:solidFill>
                  <a:srgbClr val="000000"/>
                </a:solidFill>
                <a:latin typeface="Arial"/>
                <a:ea typeface="Arial"/>
                <a:cs typeface="Arial"/>
                <a:sym typeface="Arial"/>
              </a:rPr>
              <a:t>Duplicate checks have been done. No Duplicate values exist.</a:t>
            </a:r>
          </a:p>
          <a:p>
            <a:pPr indent="-336550">
              <a:buClr>
                <a:srgbClr val="000000"/>
              </a:buClr>
              <a:buSzPts val="1700"/>
              <a:buFont typeface="Arial"/>
              <a:buChar char="●"/>
            </a:pPr>
            <a:r>
              <a:rPr lang="en-US" sz="1400" dirty="0">
                <a:solidFill>
                  <a:srgbClr val="000000"/>
                </a:solidFill>
                <a:latin typeface="Arial"/>
                <a:ea typeface="Arial"/>
                <a:cs typeface="Arial"/>
                <a:sym typeface="Arial"/>
              </a:rPr>
              <a:t>Check the distinct values in the Categorical columns and check the data spread for general information.</a:t>
            </a:r>
            <a:endParaRPr lang="en-US" sz="1700" dirty="0">
              <a:solidFill>
                <a:srgbClr val="000000"/>
              </a:solidFill>
              <a:latin typeface="Arial"/>
              <a:ea typeface="Arial"/>
              <a:cs typeface="Arial"/>
              <a:sym typeface="Arial"/>
            </a:endParaRPr>
          </a:p>
          <a:p>
            <a:pPr lvl="0" indent="-336550">
              <a:buClr>
                <a:srgbClr val="000000"/>
              </a:buClr>
              <a:buSzPts val="1700"/>
              <a:buFont typeface="Arial"/>
              <a:buChar char="●"/>
            </a:pPr>
            <a:endParaRPr lang="en-US" sz="1700" dirty="0">
              <a:solidFill>
                <a:srgbClr val="000000"/>
              </a:solidFill>
              <a:latin typeface="Arial"/>
              <a:ea typeface="Arial"/>
              <a:cs typeface="Arial"/>
              <a:sym typeface="Arial"/>
            </a:endParaRPr>
          </a:p>
          <a:p>
            <a:pPr lvl="0" indent="-336550">
              <a:buClr>
                <a:srgbClr val="000000"/>
              </a:buClr>
              <a:buSzPts val="1700"/>
              <a:buFont typeface="Arial"/>
              <a:buChar char="●"/>
            </a:pPr>
            <a:endParaRPr sz="1700"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Arial"/>
                <a:ea typeface="Arial"/>
                <a:cs typeface="Arial"/>
                <a:sym typeface="Arial"/>
              </a:rPr>
              <a:t>Time S</a:t>
            </a:r>
            <a:r>
              <a:rPr lang="en-US" dirty="0">
                <a:solidFill>
                  <a:srgbClr val="000000"/>
                </a:solidFill>
                <a:latin typeface="Arial"/>
                <a:ea typeface="Arial"/>
                <a:cs typeface="Arial"/>
                <a:sym typeface="Arial"/>
              </a:rPr>
              <a:t>p</a:t>
            </a:r>
            <a:r>
              <a:rPr lang="en" dirty="0">
                <a:solidFill>
                  <a:srgbClr val="000000"/>
                </a:solidFill>
                <a:latin typeface="Arial"/>
                <a:ea typeface="Arial"/>
                <a:cs typeface="Arial"/>
                <a:sym typeface="Arial"/>
              </a:rPr>
              <a:t>ent by Various language P</a:t>
            </a:r>
            <a:r>
              <a:rPr lang="en-US" dirty="0">
                <a:solidFill>
                  <a:srgbClr val="000000"/>
                </a:solidFill>
                <a:latin typeface="Arial"/>
                <a:ea typeface="Arial"/>
                <a:cs typeface="Arial"/>
                <a:sym typeface="Arial"/>
              </a:rPr>
              <a:t>r</a:t>
            </a:r>
            <a:r>
              <a:rPr lang="en" dirty="0">
                <a:solidFill>
                  <a:srgbClr val="000000"/>
                </a:solidFill>
                <a:latin typeface="Arial"/>
                <a:ea typeface="Arial"/>
                <a:cs typeface="Arial"/>
                <a:sym typeface="Arial"/>
              </a:rPr>
              <a:t>eference </a:t>
            </a:r>
            <a:endParaRPr dirty="0">
              <a:solidFill>
                <a:srgbClr val="000000"/>
              </a:solidFill>
              <a:latin typeface="Arial"/>
              <a:ea typeface="Arial"/>
              <a:cs typeface="Arial"/>
              <a:sym typeface="Arial"/>
            </a:endParaRPr>
          </a:p>
        </p:txBody>
      </p:sp>
      <p:sp>
        <p:nvSpPr>
          <p:cNvPr id="134" name="Google Shape;134;p30"/>
          <p:cNvSpPr txBox="1">
            <a:spLocks noGrp="1"/>
          </p:cNvSpPr>
          <p:nvPr>
            <p:ph type="body" idx="1"/>
          </p:nvPr>
        </p:nvSpPr>
        <p:spPr>
          <a:xfrm>
            <a:off x="202550" y="861975"/>
            <a:ext cx="8520600" cy="3706800"/>
          </a:xfrm>
          <a:prstGeom prst="rect">
            <a:avLst/>
          </a:prstGeom>
        </p:spPr>
        <p:txBody>
          <a:bodyPr spcFirstLastPara="1" wrap="square" lIns="91425" tIns="91425" rIns="91425" bIns="91425" anchor="t" anchorCtr="0">
            <a:noAutofit/>
          </a:bodyPr>
          <a:lstStyle/>
          <a:p>
            <a:pPr marL="120650" lvl="0" indent="0" algn="l" rtl="0">
              <a:spcBef>
                <a:spcPts val="0"/>
              </a:spcBef>
              <a:spcAft>
                <a:spcPts val="0"/>
              </a:spcAft>
              <a:buClr>
                <a:schemeClr val="dk1"/>
              </a:buClr>
              <a:buSzPts val="1700"/>
              <a:buNone/>
            </a:pPr>
            <a:r>
              <a:rPr lang="en-US" sz="1700" dirty="0">
                <a:solidFill>
                  <a:srgbClr val="000000"/>
                </a:solidFill>
                <a:latin typeface="Arial"/>
                <a:ea typeface="Arial"/>
                <a:cs typeface="Arial"/>
                <a:sym typeface="Arial"/>
              </a:rPr>
              <a:t> </a:t>
            </a:r>
            <a:endParaRPr sz="1700" dirty="0">
              <a:solidFill>
                <a:srgbClr val="000000"/>
              </a:solidFill>
              <a:latin typeface="Arial"/>
              <a:ea typeface="Arial"/>
              <a:cs typeface="Arial"/>
              <a:sym typeface="Arial"/>
            </a:endParaRPr>
          </a:p>
        </p:txBody>
      </p:sp>
      <p:pic>
        <p:nvPicPr>
          <p:cNvPr id="4" name="Picture 3" descr="Chart, box and whisker chart&#10;&#10;Description automatically generated">
            <a:extLst>
              <a:ext uri="{FF2B5EF4-FFF2-40B4-BE49-F238E27FC236}">
                <a16:creationId xmlns:a16="http://schemas.microsoft.com/office/drawing/2014/main" id="{A706CF64-0B49-4B44-8711-DAB5A08BF245}"/>
              </a:ext>
            </a:extLst>
          </p:cNvPr>
          <p:cNvPicPr>
            <a:picLocks noChangeAspect="1"/>
          </p:cNvPicPr>
          <p:nvPr/>
        </p:nvPicPr>
        <p:blipFill>
          <a:blip r:embed="rId3"/>
          <a:stretch>
            <a:fillRect/>
          </a:stretch>
        </p:blipFill>
        <p:spPr>
          <a:xfrm>
            <a:off x="546974" y="810466"/>
            <a:ext cx="4930588" cy="2601596"/>
          </a:xfrm>
          <a:prstGeom prst="rect">
            <a:avLst/>
          </a:prstGeom>
        </p:spPr>
      </p:pic>
      <p:sp>
        <p:nvSpPr>
          <p:cNvPr id="7" name="TextBox 6">
            <a:extLst>
              <a:ext uri="{FF2B5EF4-FFF2-40B4-BE49-F238E27FC236}">
                <a16:creationId xmlns:a16="http://schemas.microsoft.com/office/drawing/2014/main" id="{67C6B510-82CB-4D81-8BC0-5E1EFF162E7D}"/>
              </a:ext>
            </a:extLst>
          </p:cNvPr>
          <p:cNvSpPr txBox="1"/>
          <p:nvPr/>
        </p:nvSpPr>
        <p:spPr>
          <a:xfrm>
            <a:off x="546974" y="3543300"/>
            <a:ext cx="71733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Above analysis result provides the average time spent by users across various language is almost the same. </a:t>
            </a:r>
          </a:p>
          <a:p>
            <a:pPr marL="285750" indent="-285750">
              <a:buFont typeface="Arial" panose="020B0604020202020204" pitchFamily="34" charset="0"/>
              <a:buChar char="•"/>
            </a:pPr>
            <a:r>
              <a:rPr lang="en-US" dirty="0"/>
              <a:t>One insight is that Spanish people spent less time in the 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Arial"/>
                <a:ea typeface="Arial"/>
                <a:cs typeface="Arial"/>
                <a:sym typeface="Arial"/>
              </a:rPr>
              <a:t>Time S</a:t>
            </a:r>
            <a:r>
              <a:rPr lang="en-US" dirty="0">
                <a:solidFill>
                  <a:srgbClr val="000000"/>
                </a:solidFill>
                <a:latin typeface="Arial"/>
                <a:ea typeface="Arial"/>
                <a:cs typeface="Arial"/>
                <a:sym typeface="Arial"/>
              </a:rPr>
              <a:t>p</a:t>
            </a:r>
            <a:r>
              <a:rPr lang="en" dirty="0">
                <a:solidFill>
                  <a:srgbClr val="000000"/>
                </a:solidFill>
                <a:latin typeface="Arial"/>
                <a:ea typeface="Arial"/>
                <a:cs typeface="Arial"/>
                <a:sym typeface="Arial"/>
              </a:rPr>
              <a:t>ent by Feature &amp; Conversion</a:t>
            </a:r>
            <a:endParaRPr dirty="0">
              <a:solidFill>
                <a:srgbClr val="000000"/>
              </a:solidFill>
              <a:latin typeface="Arial"/>
              <a:ea typeface="Arial"/>
              <a:cs typeface="Arial"/>
              <a:sym typeface="Arial"/>
            </a:endParaRPr>
          </a:p>
        </p:txBody>
      </p:sp>
      <p:sp>
        <p:nvSpPr>
          <p:cNvPr id="134" name="Google Shape;134;p30"/>
          <p:cNvSpPr txBox="1">
            <a:spLocks noGrp="1"/>
          </p:cNvSpPr>
          <p:nvPr>
            <p:ph type="body" idx="1"/>
          </p:nvPr>
        </p:nvSpPr>
        <p:spPr>
          <a:xfrm>
            <a:off x="202550" y="861975"/>
            <a:ext cx="8520600" cy="3706800"/>
          </a:xfrm>
          <a:prstGeom prst="rect">
            <a:avLst/>
          </a:prstGeom>
        </p:spPr>
        <p:txBody>
          <a:bodyPr spcFirstLastPara="1" wrap="square" lIns="91425" tIns="91425" rIns="91425" bIns="91425" anchor="t" anchorCtr="0">
            <a:noAutofit/>
          </a:bodyPr>
          <a:lstStyle/>
          <a:p>
            <a:pPr marL="120650" lvl="0" indent="0" algn="l" rtl="0">
              <a:spcBef>
                <a:spcPts val="0"/>
              </a:spcBef>
              <a:spcAft>
                <a:spcPts val="0"/>
              </a:spcAft>
              <a:buClr>
                <a:schemeClr val="dk1"/>
              </a:buClr>
              <a:buSzPts val="1700"/>
              <a:buNone/>
            </a:pPr>
            <a:r>
              <a:rPr lang="en-US" sz="1700" dirty="0">
                <a:solidFill>
                  <a:srgbClr val="000000"/>
                </a:solidFill>
                <a:latin typeface="Arial"/>
                <a:ea typeface="Arial"/>
                <a:cs typeface="Arial"/>
                <a:sym typeface="Arial"/>
              </a:rPr>
              <a:t> </a:t>
            </a:r>
            <a:endParaRPr sz="1700"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67C6B510-82CB-4D81-8BC0-5E1EFF162E7D}"/>
              </a:ext>
            </a:extLst>
          </p:cNvPr>
          <p:cNvSpPr txBox="1"/>
          <p:nvPr/>
        </p:nvSpPr>
        <p:spPr>
          <a:xfrm>
            <a:off x="546974" y="3543300"/>
            <a:ext cx="7173356" cy="1169551"/>
          </a:xfrm>
          <a:prstGeom prst="rect">
            <a:avLst/>
          </a:prstGeom>
          <a:noFill/>
        </p:spPr>
        <p:txBody>
          <a:bodyPr wrap="square" rtlCol="0">
            <a:spAutoFit/>
          </a:bodyPr>
          <a:lstStyle/>
          <a:p>
            <a:pPr marL="285750" indent="-285750">
              <a:buFont typeface="Arial" panose="020B0604020202020204" pitchFamily="34" charset="0"/>
              <a:buChar char="•"/>
            </a:pPr>
            <a:r>
              <a:rPr lang="en-US" dirty="0"/>
              <a:t>Above analysis result provides the average time spent by users in new page has increased.</a:t>
            </a:r>
          </a:p>
          <a:p>
            <a:pPr marL="285750" indent="-285750">
              <a:buFont typeface="Arial" panose="020B0604020202020204" pitchFamily="34" charset="0"/>
              <a:buChar char="•"/>
            </a:pPr>
            <a:r>
              <a:rPr lang="en-US" dirty="0"/>
              <a:t>It can also be noted that user spend more time over-all in the new design</a:t>
            </a:r>
          </a:p>
          <a:p>
            <a:pPr marL="285750" indent="-285750">
              <a:buFont typeface="Arial" panose="020B0604020202020204" pitchFamily="34" charset="0"/>
              <a:buChar char="•"/>
            </a:pPr>
            <a:r>
              <a:rPr lang="en-US" dirty="0"/>
              <a:t>People who are converted spend more time in the new feature, need to improve design to improve conversion rate.</a:t>
            </a:r>
          </a:p>
        </p:txBody>
      </p:sp>
      <p:pic>
        <p:nvPicPr>
          <p:cNvPr id="3" name="Picture 2" descr="Chart, box and whisker chart&#10;&#10;Description automatically generated">
            <a:extLst>
              <a:ext uri="{FF2B5EF4-FFF2-40B4-BE49-F238E27FC236}">
                <a16:creationId xmlns:a16="http://schemas.microsoft.com/office/drawing/2014/main" id="{78DA5E7C-4982-47D8-A1DB-2D80FEB040B3}"/>
              </a:ext>
            </a:extLst>
          </p:cNvPr>
          <p:cNvPicPr>
            <a:picLocks noChangeAspect="1"/>
          </p:cNvPicPr>
          <p:nvPr/>
        </p:nvPicPr>
        <p:blipFill>
          <a:blip r:embed="rId3"/>
          <a:stretch>
            <a:fillRect/>
          </a:stretch>
        </p:blipFill>
        <p:spPr>
          <a:xfrm>
            <a:off x="504825" y="861536"/>
            <a:ext cx="4241987" cy="2551994"/>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930EAD18-93CF-48FA-836B-43AC15CFA5F7}"/>
              </a:ext>
            </a:extLst>
          </p:cNvPr>
          <p:cNvPicPr>
            <a:picLocks noChangeAspect="1"/>
          </p:cNvPicPr>
          <p:nvPr/>
        </p:nvPicPr>
        <p:blipFill>
          <a:blip r:embed="rId4"/>
          <a:stretch>
            <a:fillRect/>
          </a:stretch>
        </p:blipFill>
        <p:spPr>
          <a:xfrm>
            <a:off x="4229100" y="861536"/>
            <a:ext cx="4076700" cy="2681764"/>
          </a:xfrm>
          <a:prstGeom prst="rect">
            <a:avLst/>
          </a:prstGeom>
        </p:spPr>
      </p:pic>
    </p:spTree>
    <p:extLst>
      <p:ext uri="{BB962C8B-B14F-4D97-AF65-F5344CB8AC3E}">
        <p14:creationId xmlns:p14="http://schemas.microsoft.com/office/powerpoint/2010/main" val="3264756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Arial"/>
                <a:ea typeface="Arial"/>
                <a:cs typeface="Arial"/>
                <a:sym typeface="Arial"/>
              </a:rPr>
              <a:t>EDA Insights</a:t>
            </a:r>
            <a:endParaRPr dirty="0">
              <a:solidFill>
                <a:srgbClr val="000000"/>
              </a:solidFill>
              <a:latin typeface="Arial"/>
              <a:ea typeface="Arial"/>
              <a:cs typeface="Arial"/>
              <a:sym typeface="Arial"/>
            </a:endParaRPr>
          </a:p>
        </p:txBody>
      </p:sp>
      <p:sp>
        <p:nvSpPr>
          <p:cNvPr id="134" name="Google Shape;134;p30"/>
          <p:cNvSpPr txBox="1">
            <a:spLocks noGrp="1"/>
          </p:cNvSpPr>
          <p:nvPr>
            <p:ph type="body" idx="1"/>
          </p:nvPr>
        </p:nvSpPr>
        <p:spPr>
          <a:xfrm>
            <a:off x="558896" y="861979"/>
            <a:ext cx="7161434" cy="3817597"/>
          </a:xfrm>
          <a:prstGeom prst="rect">
            <a:avLst/>
          </a:prstGeom>
        </p:spPr>
        <p:txBody>
          <a:bodyPr spcFirstLastPara="1" wrap="square" lIns="91425" tIns="91425" rIns="91425" bIns="91425" anchor="t" anchorCtr="0">
            <a:noAutofit/>
          </a:bodyPr>
          <a:lstStyle/>
          <a:p>
            <a:pPr marL="406400" indent="-285750">
              <a:buClr>
                <a:schemeClr val="dk1"/>
              </a:buClr>
              <a:buSzPts val="1700"/>
            </a:pPr>
            <a:r>
              <a:rPr lang="en-US" sz="1200" dirty="0">
                <a:solidFill>
                  <a:srgbClr val="000000"/>
                </a:solidFill>
                <a:latin typeface="Arial"/>
                <a:ea typeface="Arial"/>
                <a:cs typeface="Arial"/>
                <a:sym typeface="Arial"/>
              </a:rPr>
              <a:t>As overall, </a:t>
            </a:r>
            <a:r>
              <a:rPr lang="en-US" sz="1200" dirty="0" err="1">
                <a:solidFill>
                  <a:srgbClr val="000000"/>
                </a:solidFill>
                <a:latin typeface="Arial"/>
                <a:ea typeface="Arial"/>
                <a:cs typeface="Arial"/>
                <a:sym typeface="Arial"/>
              </a:rPr>
              <a:t>new_page</a:t>
            </a:r>
            <a:r>
              <a:rPr lang="en-US" sz="1200" dirty="0">
                <a:solidFill>
                  <a:srgbClr val="000000"/>
                </a:solidFill>
                <a:latin typeface="Arial"/>
                <a:ea typeface="Arial"/>
                <a:cs typeface="Arial"/>
                <a:sym typeface="Arial"/>
              </a:rPr>
              <a:t> design has positive impact as time spent by users have increased from initial analysis</a:t>
            </a:r>
          </a:p>
          <a:p>
            <a:pPr marL="406400" indent="-285750">
              <a:buClr>
                <a:schemeClr val="dk1"/>
              </a:buClr>
              <a:buSzPts val="1700"/>
            </a:pPr>
            <a:r>
              <a:rPr lang="en-US" sz="1200" dirty="0">
                <a:solidFill>
                  <a:srgbClr val="000000"/>
                </a:solidFill>
                <a:latin typeface="Arial"/>
                <a:ea typeface="Arial"/>
                <a:cs typeface="Arial"/>
                <a:sym typeface="Arial"/>
              </a:rPr>
              <a:t>Language does seem to influence conversion rate</a:t>
            </a:r>
          </a:p>
          <a:p>
            <a:pPr marL="406400" indent="-285750">
              <a:buClr>
                <a:schemeClr val="dk1"/>
              </a:buClr>
              <a:buSzPts val="1700"/>
            </a:pPr>
            <a:r>
              <a:rPr lang="en-US" sz="1200" dirty="0">
                <a:solidFill>
                  <a:srgbClr val="000000"/>
                </a:solidFill>
                <a:latin typeface="Arial"/>
                <a:ea typeface="Arial"/>
                <a:cs typeface="Arial"/>
                <a:sym typeface="Arial"/>
              </a:rPr>
              <a:t>Users who spent more time seems to get converted, that is good sign for business</a:t>
            </a:r>
          </a:p>
          <a:p>
            <a:pPr marL="406400" indent="-285750">
              <a:buClr>
                <a:schemeClr val="dk1"/>
              </a:buClr>
              <a:buSzPts val="1700"/>
            </a:pPr>
            <a:r>
              <a:rPr lang="en-US" sz="1200" dirty="0">
                <a:solidFill>
                  <a:srgbClr val="000000"/>
                </a:solidFill>
                <a:latin typeface="Arial"/>
                <a:ea typeface="Arial"/>
                <a:cs typeface="Arial"/>
                <a:sym typeface="Arial"/>
              </a:rPr>
              <a:t>Average time spent by users across language seems to be same</a:t>
            </a:r>
          </a:p>
          <a:p>
            <a:pPr marL="406400" indent="-285750">
              <a:buClr>
                <a:schemeClr val="dk1"/>
              </a:buClr>
              <a:buSzPts val="1700"/>
            </a:pPr>
            <a:r>
              <a:rPr lang="en-US" sz="1200" dirty="0">
                <a:solidFill>
                  <a:srgbClr val="000000"/>
                </a:solidFill>
                <a:latin typeface="Arial"/>
                <a:ea typeface="Arial"/>
                <a:cs typeface="Arial"/>
                <a:sym typeface="Arial"/>
              </a:rPr>
              <a:t>All above insights has been validated by adopting Statistical tests at significance level of 5%</a:t>
            </a:r>
            <a:endParaRPr lang="en-US" sz="1700"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72495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202550" y="289279"/>
            <a:ext cx="8520600" cy="7797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latin typeface="Arial"/>
                <a:ea typeface="Arial"/>
                <a:cs typeface="Arial"/>
                <a:sym typeface="Arial"/>
              </a:rPr>
              <a:t>Do the users spend more time on the new landing page than the old landing page?</a:t>
            </a:r>
            <a:endParaRPr dirty="0">
              <a:solidFill>
                <a:srgbClr val="000000"/>
              </a:solidFill>
              <a:latin typeface="Arial"/>
              <a:ea typeface="Arial"/>
              <a:cs typeface="Arial"/>
              <a:sym typeface="Arial"/>
            </a:endParaRPr>
          </a:p>
        </p:txBody>
      </p:sp>
      <p:sp>
        <p:nvSpPr>
          <p:cNvPr id="134" name="Google Shape;134;p30"/>
          <p:cNvSpPr txBox="1">
            <a:spLocks noGrp="1"/>
          </p:cNvSpPr>
          <p:nvPr>
            <p:ph type="body" idx="1"/>
          </p:nvPr>
        </p:nvSpPr>
        <p:spPr>
          <a:xfrm>
            <a:off x="558896" y="1156447"/>
            <a:ext cx="7161434" cy="3523129"/>
          </a:xfrm>
          <a:prstGeom prst="rect">
            <a:avLst/>
          </a:prstGeom>
        </p:spPr>
        <p:txBody>
          <a:bodyPr spcFirstLastPara="1" wrap="square" lIns="91425" tIns="91425" rIns="91425" bIns="91425" anchor="t" anchorCtr="0">
            <a:noAutofit/>
          </a:bodyPr>
          <a:lstStyle/>
          <a:p>
            <a:pPr marL="406400" indent="-285750">
              <a:buClr>
                <a:schemeClr val="dk1"/>
              </a:buClr>
              <a:buSzPts val="1700"/>
            </a:pPr>
            <a:r>
              <a:rPr lang="en-US" sz="1200" dirty="0">
                <a:solidFill>
                  <a:srgbClr val="000000"/>
                </a:solidFill>
                <a:latin typeface="Arial"/>
                <a:ea typeface="Arial"/>
                <a:cs typeface="Arial"/>
                <a:sym typeface="Arial"/>
              </a:rPr>
              <a:t>Performed T-test to validate the Business question</a:t>
            </a:r>
          </a:p>
          <a:p>
            <a:pPr marL="406400" indent="-285750">
              <a:buClr>
                <a:schemeClr val="dk1"/>
              </a:buClr>
              <a:buSzPts val="1700"/>
            </a:pPr>
            <a:r>
              <a:rPr lang="en-US" sz="1200" dirty="0">
                <a:solidFill>
                  <a:srgbClr val="000000"/>
                </a:solidFill>
                <a:latin typeface="Arial"/>
                <a:ea typeface="Arial"/>
                <a:cs typeface="Arial"/>
                <a:sym typeface="Arial"/>
              </a:rPr>
              <a:t>Following Qualification about data is validated</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Continuous data - Yes, the time spent is measured on a continuous scale.</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Normally distributed populations - Yes, we are informed that the populations are assumed to be normal.</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Independent populations - As we are taking random samples for two different groups, the two samples are from two independent populations.</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Unequal population standard deviations - As the sample standard deviations are different, the population standard deviations may be assumed to be different.</a:t>
            </a:r>
          </a:p>
          <a:p>
            <a:pPr marL="749300" lvl="1" indent="-171450">
              <a:spcBef>
                <a:spcPts val="0"/>
              </a:spcBef>
              <a:buClr>
                <a:schemeClr val="dk1"/>
              </a:buClr>
              <a:buSzPts val="1700"/>
              <a:buFont typeface="Wingdings" panose="05000000000000000000" pitchFamily="2" charset="2"/>
              <a:buChar char="Ø"/>
            </a:pPr>
            <a:r>
              <a:rPr lang="en-US" sz="800" dirty="0">
                <a:solidFill>
                  <a:srgbClr val="000000"/>
                </a:solidFill>
                <a:latin typeface="Arial"/>
                <a:ea typeface="Arial"/>
                <a:cs typeface="Arial"/>
                <a:sym typeface="Arial"/>
              </a:rPr>
              <a:t>Random sampling from the population - Yes, we are informed that the collected sample a simple random sample.</a:t>
            </a:r>
          </a:p>
          <a:p>
            <a:pPr marL="292100" indent="-171450">
              <a:buClr>
                <a:schemeClr val="dk1"/>
              </a:buClr>
              <a:buSzPts val="1700"/>
              <a:buFont typeface="Wingdings" panose="05000000000000000000" pitchFamily="2" charset="2"/>
              <a:buChar char="Ø"/>
            </a:pPr>
            <a:r>
              <a:rPr lang="en-US" sz="1000" dirty="0">
                <a:solidFill>
                  <a:srgbClr val="000000"/>
                </a:solidFill>
                <a:latin typeface="Arial"/>
                <a:ea typeface="Arial"/>
                <a:cs typeface="Arial"/>
                <a:sym typeface="Arial"/>
              </a:rPr>
              <a:t>Some Statistical Figures</a:t>
            </a:r>
          </a:p>
          <a:p>
            <a:pPr marL="120650" lvl="0" indent="0" algn="l" rtl="0">
              <a:spcBef>
                <a:spcPts val="0"/>
              </a:spcBef>
              <a:spcAft>
                <a:spcPts val="0"/>
              </a:spcAft>
              <a:buClr>
                <a:schemeClr val="dk1"/>
              </a:buClr>
              <a:buSzPts val="1700"/>
              <a:buNone/>
            </a:pPr>
            <a:r>
              <a:rPr lang="en-US" sz="1000" dirty="0">
                <a:solidFill>
                  <a:srgbClr val="000000"/>
                </a:solidFill>
                <a:latin typeface="Arial"/>
                <a:ea typeface="Arial"/>
                <a:cs typeface="Arial"/>
                <a:sym typeface="Arial"/>
              </a:rPr>
              <a:t>		</a:t>
            </a:r>
            <a:r>
              <a:rPr lang="en-US" sz="800" i="1" dirty="0">
                <a:solidFill>
                  <a:srgbClr val="000000"/>
                </a:solidFill>
                <a:latin typeface="Arial"/>
                <a:ea typeface="Arial"/>
                <a:cs typeface="Arial"/>
                <a:sym typeface="Arial"/>
              </a:rPr>
              <a:t>Average time spent on new page :6.2232</a:t>
            </a:r>
          </a:p>
          <a:p>
            <a:pPr marL="120650" lvl="0" indent="0" algn="l" rtl="0">
              <a:spcBef>
                <a:spcPts val="0"/>
              </a:spcBef>
              <a:spcAft>
                <a:spcPts val="0"/>
              </a:spcAft>
              <a:buClr>
                <a:schemeClr val="dk1"/>
              </a:buClr>
              <a:buSzPts val="1700"/>
              <a:buNone/>
            </a:pPr>
            <a:r>
              <a:rPr lang="en-US" sz="800" i="1" dirty="0">
                <a:solidFill>
                  <a:srgbClr val="000000"/>
                </a:solidFill>
                <a:latin typeface="Arial"/>
                <a:ea typeface="Arial"/>
                <a:cs typeface="Arial"/>
                <a:sym typeface="Arial"/>
              </a:rPr>
              <a:t>		Average time spent on old page :4.532400000000001</a:t>
            </a:r>
          </a:p>
          <a:p>
            <a:pPr marL="120650" lvl="0" indent="0" algn="l" rtl="0">
              <a:spcBef>
                <a:spcPts val="0"/>
              </a:spcBef>
              <a:spcAft>
                <a:spcPts val="0"/>
              </a:spcAft>
              <a:buClr>
                <a:schemeClr val="dk1"/>
              </a:buClr>
              <a:buSzPts val="1700"/>
              <a:buNone/>
            </a:pPr>
            <a:r>
              <a:rPr lang="en-US" sz="800" i="1" dirty="0">
                <a:solidFill>
                  <a:srgbClr val="000000"/>
                </a:solidFill>
                <a:latin typeface="Arial"/>
                <a:ea typeface="Arial"/>
                <a:cs typeface="Arial"/>
                <a:sym typeface="Arial"/>
              </a:rPr>
              <a:t>		SD of new page :1.7987689568146321</a:t>
            </a:r>
          </a:p>
          <a:p>
            <a:pPr marL="120650" lvl="0" indent="0" algn="l" rtl="0">
              <a:spcBef>
                <a:spcPts val="0"/>
              </a:spcBef>
              <a:spcAft>
                <a:spcPts val="0"/>
              </a:spcAft>
              <a:buClr>
                <a:schemeClr val="dk1"/>
              </a:buClr>
              <a:buSzPts val="1700"/>
              <a:buNone/>
            </a:pPr>
            <a:r>
              <a:rPr lang="en-US" sz="800" i="1" dirty="0">
                <a:solidFill>
                  <a:srgbClr val="000000"/>
                </a:solidFill>
                <a:latin typeface="Arial"/>
                <a:ea typeface="Arial"/>
                <a:cs typeface="Arial"/>
                <a:sym typeface="Arial"/>
              </a:rPr>
              <a:t>		SD of old page :2.556024694716387</a:t>
            </a:r>
          </a:p>
          <a:p>
            <a:pPr marL="120650" lvl="0" indent="0" algn="l" rtl="0">
              <a:spcBef>
                <a:spcPts val="0"/>
              </a:spcBef>
              <a:spcAft>
                <a:spcPts val="0"/>
              </a:spcAft>
              <a:buClr>
                <a:schemeClr val="dk1"/>
              </a:buClr>
              <a:buSzPts val="1700"/>
              <a:buNone/>
            </a:pPr>
            <a:r>
              <a:rPr lang="en-US" sz="800" i="1" dirty="0">
                <a:solidFill>
                  <a:srgbClr val="000000"/>
                </a:solidFill>
                <a:latin typeface="Arial"/>
                <a:ea typeface="Arial"/>
                <a:cs typeface="Arial"/>
                <a:sym typeface="Arial"/>
              </a:rPr>
              <a:t>		Mean time spent diff is :1.6907999999999994</a:t>
            </a:r>
          </a:p>
          <a:p>
            <a:pPr marL="120650" lvl="0" indent="0" algn="l" rtl="0">
              <a:spcBef>
                <a:spcPts val="0"/>
              </a:spcBef>
              <a:spcAft>
                <a:spcPts val="0"/>
              </a:spcAft>
              <a:buClr>
                <a:schemeClr val="dk1"/>
              </a:buClr>
              <a:buSzPts val="1700"/>
              <a:buNone/>
            </a:pPr>
            <a:endParaRPr lang="en-US" sz="800" i="1"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r>
              <a:rPr lang="en-US" sz="1200" b="1" i="1" u="sng" dirty="0">
                <a:solidFill>
                  <a:srgbClr val="000000"/>
                </a:solidFill>
                <a:latin typeface="Arial"/>
                <a:ea typeface="Arial"/>
                <a:cs typeface="Arial"/>
                <a:sym typeface="Arial"/>
              </a:rPr>
              <a:t>Formulated the Hypothesis and found P value much less that rejecting null Hypothesis of Users spend same time in Old and new thus validating the findings</a:t>
            </a: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a:p>
            <a:pPr marL="120650" lvl="0" indent="0" algn="l" rtl="0">
              <a:spcBef>
                <a:spcPts val="0"/>
              </a:spcBef>
              <a:spcAft>
                <a:spcPts val="0"/>
              </a:spcAft>
              <a:buClr>
                <a:schemeClr val="dk1"/>
              </a:buClr>
              <a:buSzPts val="1700"/>
              <a:buNone/>
            </a:pPr>
            <a:endParaRPr lang="en-US" sz="17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144076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1279</Words>
  <Application>Microsoft Office PowerPoint</Application>
  <PresentationFormat>On-screen Show (16:9)</PresentationFormat>
  <Paragraphs>111</Paragraphs>
  <Slides>14</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Arial</vt:lpstr>
      <vt:lpstr>Nunito SemiBold</vt:lpstr>
      <vt:lpstr>Wingdings</vt:lpstr>
      <vt:lpstr>Nunito</vt:lpstr>
      <vt:lpstr>Nunito ExtraBold</vt:lpstr>
      <vt:lpstr>Tahoma</vt:lpstr>
      <vt:lpstr>Calibri</vt:lpstr>
      <vt:lpstr>Helvetica Neue</vt:lpstr>
      <vt:lpstr>Simple Light</vt:lpstr>
      <vt:lpstr>Just Logo</vt:lpstr>
      <vt:lpstr>E-news Express Business Case - Analysis</vt:lpstr>
      <vt:lpstr>Contents</vt:lpstr>
      <vt:lpstr>Business Problem Overview</vt:lpstr>
      <vt:lpstr>Solution Approach</vt:lpstr>
      <vt:lpstr>Data Overview</vt:lpstr>
      <vt:lpstr>Time Spent by Various language Preference </vt:lpstr>
      <vt:lpstr>Time Spent by Feature &amp; Conversion</vt:lpstr>
      <vt:lpstr>EDA Insights</vt:lpstr>
      <vt:lpstr>Do the users spend more time on the new landing page than the old landing page?</vt:lpstr>
      <vt:lpstr>Conversion rate for new page greater than conversion rate of old page</vt:lpstr>
      <vt:lpstr>Does Converted status depend on Pref Language</vt:lpstr>
      <vt:lpstr>Is the mean time spent on the new page same for the different language users?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Presentation</dc:title>
  <dc:creator>SR</dc:creator>
  <cp:lastModifiedBy>Saravanan Rangarajan</cp:lastModifiedBy>
  <cp:revision>23</cp:revision>
  <dcterms:modified xsi:type="dcterms:W3CDTF">2021-08-28T00:34:26Z</dcterms:modified>
</cp:coreProperties>
</file>